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Lst>
  <p:sldSz cy="10287000" cx="18288000"/>
  <p:notesSz cx="6858000" cy="9144000"/>
  <p:embeddedFontLst>
    <p:embeddedFont>
      <p:font typeface="Anton"/>
      <p:regular r:id="rId3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D7ABEFB6-80D0-464F-8388-409D65DDC192}">
  <a:tblStyle styleId="{D7ABEFB6-80D0-464F-8388-409D65DDC192}"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10" Type="http://schemas.openxmlformats.org/officeDocument/2006/relationships/slide" Target="slides/slide4.xml"/><Relationship Id="rId32" Type="http://schemas.openxmlformats.org/officeDocument/2006/relationships/font" Target="fonts/Anton-regular.fntdata"/><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332cd16f85d_3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g332cd16f85d_3_14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332cd16f85d_7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g332cd16f85d_7_7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332cd16f85d_3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g332cd16f85d_3_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332cd16f85d_3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g332cd16f85d_3_9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332cd16f85d_11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g332cd16f85d_11_3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332cd16f85d_1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g332cd16f85d_10_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332cd16f85d_3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g332cd16f85d_3_10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332cd16f85d_3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g332cd16f85d_3_12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g332cd16f85d_3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g332cd16f85d_3_16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332cd16f85d_3_2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g332cd16f85d_3_20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332cd16f85d_3_2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g332cd16f85d_3_22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g332cd16f85d_3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g332cd16f85d_3_11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g332cd16f85d_3_2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g332cd16f85d_3_21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g332cd16f85d_7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g332cd16f85d_7_3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g332cd16f85d_7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g332cd16f85d_7_4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332cd16f85d_3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g332cd16f85d_3_3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332cd16f85d_3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g332cd16f85d_3_2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 name="Shape 11"/>
        <p:cNvGrpSpPr/>
        <p:nvPr/>
      </p:nvGrpSpPr>
      <p:grpSpPr>
        <a:xfrm>
          <a:off x="0" y="0"/>
          <a:ext cx="0" cy="0"/>
          <a:chOff x="0" y="0"/>
          <a:chExt cx="0" cy="0"/>
        </a:xfrm>
      </p:grpSpPr>
      <p:sp>
        <p:nvSpPr>
          <p:cNvPr id="12" name="Google Shape;12;p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 name="Google Shape;13;p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 name="Google Shape;14;p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1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1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1" name="Google Shape;71;p1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1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1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1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1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7" name="Google Shape;77;p1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1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1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18" name="Google Shape;18;p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 name="Google Shape;24;p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30" name="Google Shape;30;p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6" name="Google Shape;36;p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7" name="Google Shape;37;p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3" name="Google Shape;43;p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4" name="Google Shape;44;p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5" name="Google Shape;45;p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6" name="Google Shape;46;p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57" name="Google Shape;57;p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58" name="Google Shape;58;p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1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10"/>
          <p:cNvSpPr/>
          <p:nvPr>
            <p:ph idx="2" type="pic"/>
          </p:nvPr>
        </p:nvSpPr>
        <p:spPr>
          <a:xfrm>
            <a:off x="1792288" y="612775"/>
            <a:ext cx="5486400" cy="4114800"/>
          </a:xfrm>
          <a:prstGeom prst="rect">
            <a:avLst/>
          </a:prstGeom>
          <a:noFill/>
          <a:ln>
            <a:noFill/>
          </a:ln>
        </p:spPr>
      </p:sp>
      <p:sp>
        <p:nvSpPr>
          <p:cNvPr id="64" name="Google Shape;64;p1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5" name="Google Shape;65;p1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1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1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 name="Google Shape;8;p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9.png"/><Relationship Id="rId4" Type="http://schemas.openxmlformats.org/officeDocument/2006/relationships/image" Target="../media/image5.png"/><Relationship Id="rId5" Type="http://schemas.openxmlformats.org/officeDocument/2006/relationships/image" Target="../media/image25.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39.jpg"/><Relationship Id="rId4" Type="http://schemas.openxmlformats.org/officeDocument/2006/relationships/image" Target="../media/image23.jpg"/><Relationship Id="rId5" Type="http://schemas.openxmlformats.org/officeDocument/2006/relationships/image" Target="../media/image28.jpg"/><Relationship Id="rId6" Type="http://schemas.openxmlformats.org/officeDocument/2006/relationships/image" Target="../media/image27.jpg"/><Relationship Id="rId7" Type="http://schemas.openxmlformats.org/officeDocument/2006/relationships/image" Target="../media/image26.jpg"/><Relationship Id="rId8" Type="http://schemas.openxmlformats.org/officeDocument/2006/relationships/image" Target="../media/image13.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24.jpg"/><Relationship Id="rId4" Type="http://schemas.openxmlformats.org/officeDocument/2006/relationships/image" Target="../media/image29.jpg"/><Relationship Id="rId5" Type="http://schemas.openxmlformats.org/officeDocument/2006/relationships/image" Target="../media/image22.jpg"/><Relationship Id="rId6" Type="http://schemas.openxmlformats.org/officeDocument/2006/relationships/image" Target="../media/image40.jpg"/><Relationship Id="rId7" Type="http://schemas.openxmlformats.org/officeDocument/2006/relationships/image" Target="../media/image37.jpg"/><Relationship Id="rId8" Type="http://schemas.openxmlformats.org/officeDocument/2006/relationships/image" Target="../media/image33.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4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30.png"/><Relationship Id="rId4" Type="http://schemas.openxmlformats.org/officeDocument/2006/relationships/image" Target="../media/image34.png"/><Relationship Id="rId10" Type="http://schemas.openxmlformats.org/officeDocument/2006/relationships/image" Target="../media/image44.png"/><Relationship Id="rId9" Type="http://schemas.openxmlformats.org/officeDocument/2006/relationships/image" Target="../media/image32.png"/><Relationship Id="rId5" Type="http://schemas.openxmlformats.org/officeDocument/2006/relationships/image" Target="../media/image43.png"/><Relationship Id="rId6" Type="http://schemas.openxmlformats.org/officeDocument/2006/relationships/image" Target="../media/image31.png"/><Relationship Id="rId7" Type="http://schemas.openxmlformats.org/officeDocument/2006/relationships/image" Target="../media/image36.png"/><Relationship Id="rId8" Type="http://schemas.openxmlformats.org/officeDocument/2006/relationships/image" Target="../media/image3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5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4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4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4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5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jpg"/><Relationship Id="rId4" Type="http://schemas.openxmlformats.org/officeDocument/2006/relationships/image" Target="../media/image12.png"/><Relationship Id="rId5"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5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5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4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4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41.jp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5.png"/><Relationship Id="rId4" Type="http://schemas.openxmlformats.org/officeDocument/2006/relationships/image" Target="../media/image7.jpg"/><Relationship Id="rId5"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0.jpg"/><Relationship Id="rId4" Type="http://schemas.openxmlformats.org/officeDocument/2006/relationships/image" Target="../media/image8.png"/><Relationship Id="rId5" Type="http://schemas.openxmlformats.org/officeDocument/2006/relationships/image" Target="../media/image5.png"/><Relationship Id="rId6" Type="http://schemas.openxmlformats.org/officeDocument/2006/relationships/image" Target="../media/image15.jpg"/><Relationship Id="rId7" Type="http://schemas.openxmlformats.org/officeDocument/2006/relationships/hyperlink" Target="https://business.yelp.com/data/resources/open-dataset/"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21.jp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1.jp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7.png"/><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4.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8.pn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9B6A3"/>
        </a:solidFill>
      </p:bgPr>
    </p:bg>
    <p:spTree>
      <p:nvGrpSpPr>
        <p:cNvPr id="83" name="Shape 83"/>
        <p:cNvGrpSpPr/>
        <p:nvPr/>
      </p:nvGrpSpPr>
      <p:grpSpPr>
        <a:xfrm>
          <a:off x="0" y="0"/>
          <a:ext cx="0" cy="0"/>
          <a:chOff x="0" y="0"/>
          <a:chExt cx="0" cy="0"/>
        </a:xfrm>
      </p:grpSpPr>
      <p:grpSp>
        <p:nvGrpSpPr>
          <p:cNvPr id="84" name="Google Shape;84;p13"/>
          <p:cNvGrpSpPr/>
          <p:nvPr/>
        </p:nvGrpSpPr>
        <p:grpSpPr>
          <a:xfrm>
            <a:off x="1362129" y="7636654"/>
            <a:ext cx="12168958" cy="1368633"/>
            <a:chOff x="0" y="-28575"/>
            <a:chExt cx="3173469" cy="356917"/>
          </a:xfrm>
        </p:grpSpPr>
        <p:sp>
          <p:nvSpPr>
            <p:cNvPr id="85" name="Google Shape;85;p13"/>
            <p:cNvSpPr/>
            <p:nvPr/>
          </p:nvSpPr>
          <p:spPr>
            <a:xfrm>
              <a:off x="0" y="0"/>
              <a:ext cx="3173469" cy="328342"/>
            </a:xfrm>
            <a:custGeom>
              <a:rect b="b" l="l" r="r" t="t"/>
              <a:pathLst>
                <a:path extrusionOk="0" h="328342" w="3173469">
                  <a:moveTo>
                    <a:pt x="32446" y="0"/>
                  </a:moveTo>
                  <a:lnTo>
                    <a:pt x="3141023" y="0"/>
                  </a:lnTo>
                  <a:cubicBezTo>
                    <a:pt x="3149628" y="0"/>
                    <a:pt x="3157881" y="3418"/>
                    <a:pt x="3163966" y="9503"/>
                  </a:cubicBezTo>
                  <a:cubicBezTo>
                    <a:pt x="3170051" y="15588"/>
                    <a:pt x="3173469" y="23841"/>
                    <a:pt x="3173469" y="32446"/>
                  </a:cubicBezTo>
                  <a:lnTo>
                    <a:pt x="3173469" y="295896"/>
                  </a:lnTo>
                  <a:cubicBezTo>
                    <a:pt x="3173469" y="313816"/>
                    <a:pt x="3158943" y="328342"/>
                    <a:pt x="3141023" y="328342"/>
                  </a:cubicBezTo>
                  <a:lnTo>
                    <a:pt x="32446" y="328342"/>
                  </a:lnTo>
                  <a:cubicBezTo>
                    <a:pt x="23841" y="328342"/>
                    <a:pt x="15588" y="324924"/>
                    <a:pt x="9503" y="318839"/>
                  </a:cubicBezTo>
                  <a:cubicBezTo>
                    <a:pt x="3418" y="312754"/>
                    <a:pt x="0" y="304501"/>
                    <a:pt x="0" y="295896"/>
                  </a:cubicBezTo>
                  <a:lnTo>
                    <a:pt x="0" y="32446"/>
                  </a:lnTo>
                  <a:cubicBezTo>
                    <a:pt x="0" y="14527"/>
                    <a:pt x="14527" y="0"/>
                    <a:pt x="32446" y="0"/>
                  </a:cubicBezTo>
                  <a:close/>
                </a:path>
              </a:pathLst>
            </a:custGeom>
            <a:solidFill>
              <a:srgbClr val="BB830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3"/>
            <p:cNvSpPr txBox="1"/>
            <p:nvPr/>
          </p:nvSpPr>
          <p:spPr>
            <a:xfrm>
              <a:off x="0" y="-28575"/>
              <a:ext cx="3173469" cy="356917"/>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87" name="Google Shape;87;p13"/>
          <p:cNvSpPr/>
          <p:nvPr/>
        </p:nvSpPr>
        <p:spPr>
          <a:xfrm flipH="1" rot="10800000">
            <a:off x="16010363" y="7493431"/>
            <a:ext cx="1248937" cy="1248937"/>
          </a:xfrm>
          <a:custGeom>
            <a:rect b="b" l="l" r="r" t="t"/>
            <a:pathLst>
              <a:path extrusionOk="0" h="1248937" w="1248937">
                <a:moveTo>
                  <a:pt x="0" y="1248938"/>
                </a:moveTo>
                <a:lnTo>
                  <a:pt x="1248937" y="1248938"/>
                </a:lnTo>
                <a:lnTo>
                  <a:pt x="1248937" y="0"/>
                </a:lnTo>
                <a:lnTo>
                  <a:pt x="0" y="0"/>
                </a:lnTo>
                <a:lnTo>
                  <a:pt x="0" y="1248938"/>
                </a:lnTo>
                <a:close/>
              </a:path>
            </a:pathLst>
          </a:custGeom>
          <a:blipFill rotWithShape="1">
            <a:blip r:embed="rId3">
              <a:alphaModFix/>
            </a:blip>
            <a:stretch>
              <a:fillRect b="0" l="0" r="0" t="0"/>
            </a:stretch>
          </a:blipFill>
          <a:ln>
            <a:noFill/>
          </a:ln>
        </p:spPr>
      </p:sp>
      <p:grpSp>
        <p:nvGrpSpPr>
          <p:cNvPr id="88" name="Google Shape;88;p13"/>
          <p:cNvGrpSpPr/>
          <p:nvPr/>
        </p:nvGrpSpPr>
        <p:grpSpPr>
          <a:xfrm>
            <a:off x="14657801" y="3821154"/>
            <a:ext cx="2225109" cy="2225109"/>
            <a:chOff x="0" y="0"/>
            <a:chExt cx="812800" cy="812800"/>
          </a:xfrm>
        </p:grpSpPr>
        <p:sp>
          <p:nvSpPr>
            <p:cNvPr id="89" name="Google Shape;89;p13"/>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687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3"/>
            <p:cNvSpPr txBox="1"/>
            <p:nvPr/>
          </p:nvSpPr>
          <p:spPr>
            <a:xfrm>
              <a:off x="76200" y="47625"/>
              <a:ext cx="660400" cy="688975"/>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91" name="Google Shape;91;p13"/>
          <p:cNvSpPr/>
          <p:nvPr/>
        </p:nvSpPr>
        <p:spPr>
          <a:xfrm>
            <a:off x="15825000" y="4933709"/>
            <a:ext cx="1619663" cy="608823"/>
          </a:xfrm>
          <a:custGeom>
            <a:rect b="b" l="l" r="r" t="t"/>
            <a:pathLst>
              <a:path extrusionOk="0" h="608823" w="1619663">
                <a:moveTo>
                  <a:pt x="0" y="0"/>
                </a:moveTo>
                <a:lnTo>
                  <a:pt x="1619663" y="0"/>
                </a:lnTo>
                <a:lnTo>
                  <a:pt x="1619663" y="608823"/>
                </a:lnTo>
                <a:lnTo>
                  <a:pt x="0" y="608823"/>
                </a:lnTo>
                <a:lnTo>
                  <a:pt x="0" y="0"/>
                </a:lnTo>
                <a:close/>
              </a:path>
            </a:pathLst>
          </a:custGeom>
          <a:blipFill rotWithShape="1">
            <a:blip r:embed="rId4">
              <a:alphaModFix/>
            </a:blip>
            <a:stretch>
              <a:fillRect b="0" l="-48084" r="0" t="0"/>
            </a:stretch>
          </a:blipFill>
          <a:ln>
            <a:noFill/>
          </a:ln>
        </p:spPr>
      </p:sp>
      <p:sp>
        <p:nvSpPr>
          <p:cNvPr id="92" name="Google Shape;92;p13"/>
          <p:cNvSpPr/>
          <p:nvPr/>
        </p:nvSpPr>
        <p:spPr>
          <a:xfrm>
            <a:off x="1362129" y="1878893"/>
            <a:ext cx="11807810" cy="4386551"/>
          </a:xfrm>
          <a:custGeom>
            <a:rect b="b" l="l" r="r" t="t"/>
            <a:pathLst>
              <a:path extrusionOk="0" h="679592" w="1829339">
                <a:moveTo>
                  <a:pt x="0" y="0"/>
                </a:moveTo>
                <a:lnTo>
                  <a:pt x="1829339" y="0"/>
                </a:lnTo>
                <a:lnTo>
                  <a:pt x="1829339" y="679592"/>
                </a:lnTo>
                <a:lnTo>
                  <a:pt x="0" y="679592"/>
                </a:lnTo>
                <a:close/>
              </a:path>
            </a:pathLst>
          </a:custGeom>
          <a:blipFill rotWithShape="1">
            <a:blip r:embed="rId5">
              <a:alphaModFix/>
            </a:blip>
            <a:stretch>
              <a:fillRect b="-39667" l="0" r="0" t="-39669"/>
            </a:stretch>
          </a:blipFill>
          <a:ln>
            <a:noFill/>
          </a:ln>
        </p:spPr>
      </p:sp>
      <p:sp>
        <p:nvSpPr>
          <p:cNvPr id="93" name="Google Shape;93;p13"/>
          <p:cNvSpPr txBox="1"/>
          <p:nvPr/>
        </p:nvSpPr>
        <p:spPr>
          <a:xfrm>
            <a:off x="1362125" y="5663875"/>
            <a:ext cx="14202000" cy="2230500"/>
          </a:xfrm>
          <a:prstGeom prst="rect">
            <a:avLst/>
          </a:prstGeom>
          <a:noFill/>
          <a:ln>
            <a:noFill/>
          </a:ln>
        </p:spPr>
        <p:txBody>
          <a:bodyPr anchorCtr="0" anchor="t" bIns="0" lIns="0" spcFirstLastPara="1" rIns="0" wrap="square" tIns="0">
            <a:spAutoFit/>
          </a:bodyPr>
          <a:lstStyle/>
          <a:p>
            <a:pPr indent="0" lvl="0" marL="0" marR="0" rtl="0" algn="l">
              <a:lnSpc>
                <a:spcPct val="111001"/>
              </a:lnSpc>
              <a:spcBef>
                <a:spcPts val="0"/>
              </a:spcBef>
              <a:spcAft>
                <a:spcPts val="0"/>
              </a:spcAft>
              <a:buNone/>
            </a:pPr>
            <a:r>
              <a:rPr lang="en-US" sz="14489">
                <a:solidFill>
                  <a:srgbClr val="FFFFFF"/>
                </a:solidFill>
                <a:latin typeface="Anton"/>
                <a:ea typeface="Anton"/>
                <a:cs typeface="Anton"/>
                <a:sym typeface="Anton"/>
              </a:rPr>
              <a:t>YELP DATA ANALYSIS</a:t>
            </a:r>
            <a:endParaRPr/>
          </a:p>
        </p:txBody>
      </p:sp>
      <p:sp>
        <p:nvSpPr>
          <p:cNvPr id="94" name="Google Shape;94;p13"/>
          <p:cNvSpPr txBox="1"/>
          <p:nvPr/>
        </p:nvSpPr>
        <p:spPr>
          <a:xfrm>
            <a:off x="3129284" y="8133325"/>
            <a:ext cx="8113500" cy="5277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lang="en-US" sz="3428">
                <a:solidFill>
                  <a:srgbClr val="FFFFFF"/>
                </a:solidFill>
              </a:rPr>
              <a:t>CIS 509 : </a:t>
            </a:r>
            <a:r>
              <a:rPr lang="en-US" sz="3428">
                <a:solidFill>
                  <a:srgbClr val="FFFFFF"/>
                </a:solidFill>
              </a:rPr>
              <a:t>Analytical</a:t>
            </a:r>
            <a:r>
              <a:rPr lang="en-US" sz="3428">
                <a:solidFill>
                  <a:srgbClr val="FFFFFF"/>
                </a:solidFill>
              </a:rPr>
              <a:t> Unstructured data</a:t>
            </a:r>
            <a:endParaRPr/>
          </a:p>
        </p:txBody>
      </p:sp>
      <p:sp>
        <p:nvSpPr>
          <p:cNvPr id="95" name="Google Shape;95;p13"/>
          <p:cNvSpPr txBox="1"/>
          <p:nvPr/>
        </p:nvSpPr>
        <p:spPr>
          <a:xfrm>
            <a:off x="13810101" y="1171700"/>
            <a:ext cx="4228800" cy="407400"/>
          </a:xfrm>
          <a:prstGeom prst="rect">
            <a:avLst/>
          </a:prstGeom>
          <a:noFill/>
          <a:ln>
            <a:noFill/>
          </a:ln>
        </p:spPr>
        <p:txBody>
          <a:bodyPr anchorCtr="0" anchor="t" bIns="0" lIns="0" spcFirstLastPara="1" rIns="0" wrap="square" tIns="0">
            <a:spAutoFit/>
          </a:bodyPr>
          <a:lstStyle/>
          <a:p>
            <a:pPr indent="0" lvl="0" marL="0" marR="0" rtl="0" algn="just">
              <a:lnSpc>
                <a:spcPct val="100000"/>
              </a:lnSpc>
              <a:spcBef>
                <a:spcPts val="0"/>
              </a:spcBef>
              <a:spcAft>
                <a:spcPts val="0"/>
              </a:spcAft>
              <a:buNone/>
            </a:pPr>
            <a:r>
              <a:rPr b="0" i="0" lang="en-US" sz="2646" u="none" cap="none" strike="noStrike">
                <a:solidFill>
                  <a:srgbClr val="FFFFFF"/>
                </a:solidFill>
                <a:latin typeface="Arial"/>
                <a:ea typeface="Arial"/>
                <a:cs typeface="Arial"/>
                <a:sym typeface="Arial"/>
              </a:rPr>
              <a:t>Presented by:  </a:t>
            </a:r>
            <a:r>
              <a:rPr lang="en-US" sz="2646">
                <a:solidFill>
                  <a:srgbClr val="FFFFFF"/>
                </a:solidFill>
              </a:rPr>
              <a:t>Team 011</a:t>
            </a:r>
            <a:endParaRPr/>
          </a:p>
        </p:txBody>
      </p:sp>
      <p:sp>
        <p:nvSpPr>
          <p:cNvPr id="96" name="Google Shape;96;p13"/>
          <p:cNvSpPr txBox="1"/>
          <p:nvPr/>
        </p:nvSpPr>
        <p:spPr>
          <a:xfrm>
            <a:off x="1362136" y="1165842"/>
            <a:ext cx="2295300" cy="419100"/>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None/>
            </a:pPr>
            <a:r>
              <a:rPr lang="en-US" sz="2722">
                <a:solidFill>
                  <a:srgbClr val="FFFFFF"/>
                </a:solidFill>
              </a:rPr>
              <a:t>March 5</a:t>
            </a:r>
            <a:r>
              <a:rPr b="0" i="0" lang="en-US" sz="2722" u="none" cap="none" strike="noStrike">
                <a:solidFill>
                  <a:srgbClr val="FFFFFF"/>
                </a:solidFill>
                <a:latin typeface="Arial"/>
                <a:ea typeface="Arial"/>
                <a:cs typeface="Arial"/>
                <a:sym typeface="Arial"/>
              </a:rPr>
              <a:t>, 202</a:t>
            </a:r>
            <a:r>
              <a:rPr lang="en-US" sz="2722">
                <a:solidFill>
                  <a:srgbClr val="FFFFFF"/>
                </a:solidFill>
              </a:rPr>
              <a:t>5</a:t>
            </a:r>
            <a:endParaRPr/>
          </a:p>
        </p:txBody>
      </p:sp>
      <p:sp>
        <p:nvSpPr>
          <p:cNvPr id="97" name="Google Shape;97;p13"/>
          <p:cNvSpPr txBox="1"/>
          <p:nvPr/>
        </p:nvSpPr>
        <p:spPr>
          <a:xfrm>
            <a:off x="13810088" y="1847288"/>
            <a:ext cx="3484500" cy="281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3200">
                <a:solidFill>
                  <a:schemeClr val="lt1"/>
                </a:solidFill>
                <a:latin typeface="Calibri"/>
                <a:ea typeface="Calibri"/>
                <a:cs typeface="Calibri"/>
                <a:sym typeface="Calibri"/>
              </a:rPr>
              <a:t>Ayush Trivedi</a:t>
            </a:r>
            <a:endParaRPr sz="3200">
              <a:solidFill>
                <a:schemeClr val="lt1"/>
              </a:solidFill>
              <a:latin typeface="Calibri"/>
              <a:ea typeface="Calibri"/>
              <a:cs typeface="Calibri"/>
              <a:sym typeface="Calibri"/>
            </a:endParaRPr>
          </a:p>
          <a:p>
            <a:pPr indent="0" lvl="0" marL="0" rtl="0" algn="l">
              <a:spcBef>
                <a:spcPts val="0"/>
              </a:spcBef>
              <a:spcAft>
                <a:spcPts val="0"/>
              </a:spcAft>
              <a:buNone/>
            </a:pPr>
            <a:r>
              <a:rPr lang="en-US" sz="3200">
                <a:solidFill>
                  <a:schemeClr val="lt1"/>
                </a:solidFill>
                <a:latin typeface="Calibri"/>
                <a:ea typeface="Calibri"/>
                <a:cs typeface="Calibri"/>
                <a:sym typeface="Calibri"/>
              </a:rPr>
              <a:t>Dheeraj Pamnani Dominic Darrah Riya Agarwal</a:t>
            </a:r>
            <a:endParaRPr sz="3200">
              <a:solidFill>
                <a:schemeClr val="lt1"/>
              </a:solidFill>
              <a:latin typeface="Calibri"/>
              <a:ea typeface="Calibri"/>
              <a:cs typeface="Calibri"/>
              <a:sym typeface="Calibri"/>
            </a:endParaRPr>
          </a:p>
          <a:p>
            <a:pPr indent="0" lvl="0" marL="0" rtl="0" algn="l">
              <a:spcBef>
                <a:spcPts val="0"/>
              </a:spcBef>
              <a:spcAft>
                <a:spcPts val="0"/>
              </a:spcAft>
              <a:buNone/>
            </a:pPr>
            <a:r>
              <a:rPr lang="en-US" sz="3200">
                <a:solidFill>
                  <a:schemeClr val="lt1"/>
                </a:solidFill>
                <a:latin typeface="Calibri"/>
                <a:ea typeface="Calibri"/>
                <a:cs typeface="Calibri"/>
                <a:sym typeface="Calibri"/>
              </a:rPr>
              <a:t>Sravani Bolla</a:t>
            </a:r>
            <a:endParaRPr sz="3200">
              <a:solidFill>
                <a:schemeClr val="lt1"/>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9B6A3"/>
        </a:solidFill>
      </p:bgPr>
    </p:bg>
    <p:spTree>
      <p:nvGrpSpPr>
        <p:cNvPr id="261" name="Shape 261"/>
        <p:cNvGrpSpPr/>
        <p:nvPr/>
      </p:nvGrpSpPr>
      <p:grpSpPr>
        <a:xfrm>
          <a:off x="0" y="0"/>
          <a:ext cx="0" cy="0"/>
          <a:chOff x="0" y="0"/>
          <a:chExt cx="0" cy="0"/>
        </a:xfrm>
      </p:grpSpPr>
      <p:grpSp>
        <p:nvGrpSpPr>
          <p:cNvPr id="262" name="Google Shape;262;p22"/>
          <p:cNvGrpSpPr/>
          <p:nvPr/>
        </p:nvGrpSpPr>
        <p:grpSpPr>
          <a:xfrm>
            <a:off x="-1747509" y="7368946"/>
            <a:ext cx="6075397" cy="5836152"/>
            <a:chOff x="0" y="0"/>
            <a:chExt cx="1107255" cy="1063652"/>
          </a:xfrm>
        </p:grpSpPr>
        <p:sp>
          <p:nvSpPr>
            <p:cNvPr id="263" name="Google Shape;263;p22"/>
            <p:cNvSpPr/>
            <p:nvPr/>
          </p:nvSpPr>
          <p:spPr>
            <a:xfrm>
              <a:off x="0" y="0"/>
              <a:ext cx="1107255" cy="1063652"/>
            </a:xfrm>
            <a:custGeom>
              <a:rect b="b" l="l" r="r" t="t"/>
              <a:pathLst>
                <a:path extrusionOk="0" h="1063652" w="1107255">
                  <a:moveTo>
                    <a:pt x="553628" y="0"/>
                  </a:moveTo>
                  <a:cubicBezTo>
                    <a:pt x="247868" y="0"/>
                    <a:pt x="0" y="238107"/>
                    <a:pt x="0" y="531826"/>
                  </a:cubicBezTo>
                  <a:cubicBezTo>
                    <a:pt x="0" y="825545"/>
                    <a:pt x="247868" y="1063652"/>
                    <a:pt x="553628" y="1063652"/>
                  </a:cubicBezTo>
                  <a:cubicBezTo>
                    <a:pt x="859388" y="1063652"/>
                    <a:pt x="1107255" y="825545"/>
                    <a:pt x="1107255" y="531826"/>
                  </a:cubicBezTo>
                  <a:cubicBezTo>
                    <a:pt x="1107255" y="238107"/>
                    <a:pt x="859388" y="0"/>
                    <a:pt x="553628" y="0"/>
                  </a:cubicBezTo>
                  <a:close/>
                </a:path>
              </a:pathLst>
            </a:custGeom>
            <a:solidFill>
              <a:srgbClr val="6687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22"/>
            <p:cNvSpPr txBox="1"/>
            <p:nvPr/>
          </p:nvSpPr>
          <p:spPr>
            <a:xfrm>
              <a:off x="103805" y="71142"/>
              <a:ext cx="899700" cy="8928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65" name="Google Shape;265;p22"/>
          <p:cNvGrpSpPr/>
          <p:nvPr/>
        </p:nvGrpSpPr>
        <p:grpSpPr>
          <a:xfrm>
            <a:off x="15014295" y="-1097762"/>
            <a:ext cx="3573444" cy="3432724"/>
            <a:chOff x="0" y="0"/>
            <a:chExt cx="1107255" cy="1063652"/>
          </a:xfrm>
        </p:grpSpPr>
        <p:sp>
          <p:nvSpPr>
            <p:cNvPr id="266" name="Google Shape;266;p22"/>
            <p:cNvSpPr/>
            <p:nvPr/>
          </p:nvSpPr>
          <p:spPr>
            <a:xfrm>
              <a:off x="0" y="0"/>
              <a:ext cx="1107255" cy="1063652"/>
            </a:xfrm>
            <a:custGeom>
              <a:rect b="b" l="l" r="r" t="t"/>
              <a:pathLst>
                <a:path extrusionOk="0" h="1063652" w="1107255">
                  <a:moveTo>
                    <a:pt x="553628" y="0"/>
                  </a:moveTo>
                  <a:cubicBezTo>
                    <a:pt x="247868" y="0"/>
                    <a:pt x="0" y="238107"/>
                    <a:pt x="0" y="531826"/>
                  </a:cubicBezTo>
                  <a:cubicBezTo>
                    <a:pt x="0" y="825545"/>
                    <a:pt x="247868" y="1063652"/>
                    <a:pt x="553628" y="1063652"/>
                  </a:cubicBezTo>
                  <a:cubicBezTo>
                    <a:pt x="859388" y="1063652"/>
                    <a:pt x="1107255" y="825545"/>
                    <a:pt x="1107255" y="531826"/>
                  </a:cubicBezTo>
                  <a:cubicBezTo>
                    <a:pt x="1107255" y="238107"/>
                    <a:pt x="859388" y="0"/>
                    <a:pt x="553628" y="0"/>
                  </a:cubicBezTo>
                  <a:close/>
                </a:path>
              </a:pathLst>
            </a:custGeom>
            <a:solidFill>
              <a:srgbClr val="6687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22"/>
            <p:cNvSpPr txBox="1"/>
            <p:nvPr/>
          </p:nvSpPr>
          <p:spPr>
            <a:xfrm>
              <a:off x="103805" y="71142"/>
              <a:ext cx="899700" cy="8928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68" name="Google Shape;268;p22"/>
          <p:cNvSpPr txBox="1"/>
          <p:nvPr/>
        </p:nvSpPr>
        <p:spPr>
          <a:xfrm>
            <a:off x="185350" y="156825"/>
            <a:ext cx="14829000" cy="1468200"/>
          </a:xfrm>
          <a:prstGeom prst="rect">
            <a:avLst/>
          </a:prstGeom>
          <a:noFill/>
          <a:ln>
            <a:noFill/>
          </a:ln>
        </p:spPr>
        <p:txBody>
          <a:bodyPr anchorCtr="0" anchor="t" bIns="0" lIns="0" spcFirstLastPara="1" rIns="0" wrap="square" tIns="0">
            <a:spAutoFit/>
          </a:bodyPr>
          <a:lstStyle/>
          <a:p>
            <a:pPr indent="0" lvl="0" marL="0" rtl="0" algn="l">
              <a:lnSpc>
                <a:spcPct val="110998"/>
              </a:lnSpc>
              <a:spcBef>
                <a:spcPts val="0"/>
              </a:spcBef>
              <a:spcAft>
                <a:spcPts val="0"/>
              </a:spcAft>
              <a:buNone/>
            </a:pPr>
            <a:r>
              <a:rPr lang="en-US" sz="9538">
                <a:solidFill>
                  <a:schemeClr val="lt1"/>
                </a:solidFill>
                <a:latin typeface="Anton"/>
                <a:ea typeface="Anton"/>
                <a:cs typeface="Anton"/>
                <a:sym typeface="Anton"/>
              </a:rPr>
              <a:t>Topic Modeling - Review</a:t>
            </a:r>
            <a:endParaRPr sz="9538">
              <a:solidFill>
                <a:srgbClr val="FFFFFF"/>
              </a:solidFill>
              <a:latin typeface="Anton"/>
              <a:ea typeface="Anton"/>
              <a:cs typeface="Anton"/>
              <a:sym typeface="Anton"/>
            </a:endParaRPr>
          </a:p>
        </p:txBody>
      </p:sp>
      <p:pic>
        <p:nvPicPr>
          <p:cNvPr id="269" name="Google Shape;269;p22"/>
          <p:cNvPicPr preferRelativeResize="0"/>
          <p:nvPr/>
        </p:nvPicPr>
        <p:blipFill>
          <a:blip r:embed="rId3">
            <a:alphaModFix/>
          </a:blip>
          <a:stretch>
            <a:fillRect/>
          </a:stretch>
        </p:blipFill>
        <p:spPr>
          <a:xfrm>
            <a:off x="9443192" y="1625026"/>
            <a:ext cx="8692406" cy="4709124"/>
          </a:xfrm>
          <a:prstGeom prst="rect">
            <a:avLst/>
          </a:prstGeom>
          <a:noFill/>
          <a:ln>
            <a:noFill/>
          </a:ln>
        </p:spPr>
      </p:pic>
      <p:pic>
        <p:nvPicPr>
          <p:cNvPr id="270" name="Google Shape;270;p22"/>
          <p:cNvPicPr preferRelativeResize="0"/>
          <p:nvPr/>
        </p:nvPicPr>
        <p:blipFill>
          <a:blip r:embed="rId4">
            <a:alphaModFix/>
          </a:blip>
          <a:stretch>
            <a:fillRect/>
          </a:stretch>
        </p:blipFill>
        <p:spPr>
          <a:xfrm>
            <a:off x="4480288" y="7278700"/>
            <a:ext cx="4528646" cy="2427538"/>
          </a:xfrm>
          <a:prstGeom prst="rect">
            <a:avLst/>
          </a:prstGeom>
          <a:noFill/>
          <a:ln>
            <a:noFill/>
          </a:ln>
        </p:spPr>
      </p:pic>
      <p:pic>
        <p:nvPicPr>
          <p:cNvPr id="271" name="Google Shape;271;p22"/>
          <p:cNvPicPr preferRelativeResize="0"/>
          <p:nvPr/>
        </p:nvPicPr>
        <p:blipFill>
          <a:blip r:embed="rId5">
            <a:alphaModFix/>
          </a:blip>
          <a:stretch>
            <a:fillRect/>
          </a:stretch>
        </p:blipFill>
        <p:spPr>
          <a:xfrm>
            <a:off x="9161334" y="7278700"/>
            <a:ext cx="4519451" cy="2427538"/>
          </a:xfrm>
          <a:prstGeom prst="rect">
            <a:avLst/>
          </a:prstGeom>
          <a:noFill/>
          <a:ln>
            <a:noFill/>
          </a:ln>
        </p:spPr>
      </p:pic>
      <p:pic>
        <p:nvPicPr>
          <p:cNvPr id="272" name="Google Shape;272;p22"/>
          <p:cNvPicPr preferRelativeResize="0"/>
          <p:nvPr/>
        </p:nvPicPr>
        <p:blipFill>
          <a:blip r:embed="rId6">
            <a:alphaModFix/>
          </a:blip>
          <a:stretch>
            <a:fillRect/>
          </a:stretch>
        </p:blipFill>
        <p:spPr>
          <a:xfrm>
            <a:off x="13833175" y="7278700"/>
            <a:ext cx="4302424" cy="2427551"/>
          </a:xfrm>
          <a:prstGeom prst="rect">
            <a:avLst/>
          </a:prstGeom>
          <a:noFill/>
          <a:ln>
            <a:noFill/>
          </a:ln>
        </p:spPr>
      </p:pic>
      <p:pic>
        <p:nvPicPr>
          <p:cNvPr id="273" name="Google Shape;273;p22"/>
          <p:cNvPicPr preferRelativeResize="0"/>
          <p:nvPr/>
        </p:nvPicPr>
        <p:blipFill>
          <a:blip r:embed="rId7">
            <a:alphaModFix/>
          </a:blip>
          <a:stretch>
            <a:fillRect/>
          </a:stretch>
        </p:blipFill>
        <p:spPr>
          <a:xfrm>
            <a:off x="152400" y="7278699"/>
            <a:ext cx="4175499" cy="2427551"/>
          </a:xfrm>
          <a:prstGeom prst="rect">
            <a:avLst/>
          </a:prstGeom>
          <a:noFill/>
          <a:ln>
            <a:noFill/>
          </a:ln>
        </p:spPr>
      </p:pic>
      <p:pic>
        <p:nvPicPr>
          <p:cNvPr id="274" name="Google Shape;274;p22"/>
          <p:cNvPicPr preferRelativeResize="0"/>
          <p:nvPr/>
        </p:nvPicPr>
        <p:blipFill>
          <a:blip r:embed="rId8">
            <a:alphaModFix/>
          </a:blip>
          <a:stretch>
            <a:fillRect/>
          </a:stretch>
        </p:blipFill>
        <p:spPr>
          <a:xfrm>
            <a:off x="84025" y="1625025"/>
            <a:ext cx="9077299" cy="47091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9B6A3"/>
        </a:solidFill>
      </p:bgPr>
    </p:bg>
    <p:spTree>
      <p:nvGrpSpPr>
        <p:cNvPr id="278" name="Shape 278"/>
        <p:cNvGrpSpPr/>
        <p:nvPr/>
      </p:nvGrpSpPr>
      <p:grpSpPr>
        <a:xfrm>
          <a:off x="0" y="0"/>
          <a:ext cx="0" cy="0"/>
          <a:chOff x="0" y="0"/>
          <a:chExt cx="0" cy="0"/>
        </a:xfrm>
      </p:grpSpPr>
      <p:grpSp>
        <p:nvGrpSpPr>
          <p:cNvPr id="279" name="Google Shape;279;p23"/>
          <p:cNvGrpSpPr/>
          <p:nvPr/>
        </p:nvGrpSpPr>
        <p:grpSpPr>
          <a:xfrm>
            <a:off x="-1747509" y="7368946"/>
            <a:ext cx="6075397" cy="5836152"/>
            <a:chOff x="0" y="0"/>
            <a:chExt cx="1107255" cy="1063652"/>
          </a:xfrm>
        </p:grpSpPr>
        <p:sp>
          <p:nvSpPr>
            <p:cNvPr id="280" name="Google Shape;280;p23"/>
            <p:cNvSpPr/>
            <p:nvPr/>
          </p:nvSpPr>
          <p:spPr>
            <a:xfrm>
              <a:off x="0" y="0"/>
              <a:ext cx="1107255" cy="1063652"/>
            </a:xfrm>
            <a:custGeom>
              <a:rect b="b" l="l" r="r" t="t"/>
              <a:pathLst>
                <a:path extrusionOk="0" h="1063652" w="1107255">
                  <a:moveTo>
                    <a:pt x="553628" y="0"/>
                  </a:moveTo>
                  <a:cubicBezTo>
                    <a:pt x="247868" y="0"/>
                    <a:pt x="0" y="238107"/>
                    <a:pt x="0" y="531826"/>
                  </a:cubicBezTo>
                  <a:cubicBezTo>
                    <a:pt x="0" y="825545"/>
                    <a:pt x="247868" y="1063652"/>
                    <a:pt x="553628" y="1063652"/>
                  </a:cubicBezTo>
                  <a:cubicBezTo>
                    <a:pt x="859388" y="1063652"/>
                    <a:pt x="1107255" y="825545"/>
                    <a:pt x="1107255" y="531826"/>
                  </a:cubicBezTo>
                  <a:cubicBezTo>
                    <a:pt x="1107255" y="238107"/>
                    <a:pt x="859388" y="0"/>
                    <a:pt x="553628" y="0"/>
                  </a:cubicBezTo>
                  <a:close/>
                </a:path>
              </a:pathLst>
            </a:custGeom>
            <a:solidFill>
              <a:srgbClr val="6687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23"/>
            <p:cNvSpPr txBox="1"/>
            <p:nvPr/>
          </p:nvSpPr>
          <p:spPr>
            <a:xfrm>
              <a:off x="103805" y="71142"/>
              <a:ext cx="899700" cy="8928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82" name="Google Shape;282;p23"/>
          <p:cNvGrpSpPr/>
          <p:nvPr/>
        </p:nvGrpSpPr>
        <p:grpSpPr>
          <a:xfrm>
            <a:off x="15014295" y="-1097762"/>
            <a:ext cx="3573444" cy="3432724"/>
            <a:chOff x="0" y="0"/>
            <a:chExt cx="1107255" cy="1063652"/>
          </a:xfrm>
        </p:grpSpPr>
        <p:sp>
          <p:nvSpPr>
            <p:cNvPr id="283" name="Google Shape;283;p23"/>
            <p:cNvSpPr/>
            <p:nvPr/>
          </p:nvSpPr>
          <p:spPr>
            <a:xfrm>
              <a:off x="0" y="0"/>
              <a:ext cx="1107255" cy="1063652"/>
            </a:xfrm>
            <a:custGeom>
              <a:rect b="b" l="l" r="r" t="t"/>
              <a:pathLst>
                <a:path extrusionOk="0" h="1063652" w="1107255">
                  <a:moveTo>
                    <a:pt x="553628" y="0"/>
                  </a:moveTo>
                  <a:cubicBezTo>
                    <a:pt x="247868" y="0"/>
                    <a:pt x="0" y="238107"/>
                    <a:pt x="0" y="531826"/>
                  </a:cubicBezTo>
                  <a:cubicBezTo>
                    <a:pt x="0" y="825545"/>
                    <a:pt x="247868" y="1063652"/>
                    <a:pt x="553628" y="1063652"/>
                  </a:cubicBezTo>
                  <a:cubicBezTo>
                    <a:pt x="859388" y="1063652"/>
                    <a:pt x="1107255" y="825545"/>
                    <a:pt x="1107255" y="531826"/>
                  </a:cubicBezTo>
                  <a:cubicBezTo>
                    <a:pt x="1107255" y="238107"/>
                    <a:pt x="859388" y="0"/>
                    <a:pt x="553628" y="0"/>
                  </a:cubicBezTo>
                  <a:close/>
                </a:path>
              </a:pathLst>
            </a:custGeom>
            <a:solidFill>
              <a:srgbClr val="6687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23"/>
            <p:cNvSpPr txBox="1"/>
            <p:nvPr/>
          </p:nvSpPr>
          <p:spPr>
            <a:xfrm>
              <a:off x="103805" y="71142"/>
              <a:ext cx="899700" cy="8928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85" name="Google Shape;285;p23"/>
          <p:cNvSpPr txBox="1"/>
          <p:nvPr/>
        </p:nvSpPr>
        <p:spPr>
          <a:xfrm>
            <a:off x="1040150" y="156825"/>
            <a:ext cx="13077300" cy="1468200"/>
          </a:xfrm>
          <a:prstGeom prst="rect">
            <a:avLst/>
          </a:prstGeom>
          <a:noFill/>
          <a:ln>
            <a:noFill/>
          </a:ln>
        </p:spPr>
        <p:txBody>
          <a:bodyPr anchorCtr="0" anchor="t" bIns="0" lIns="0" spcFirstLastPara="1" rIns="0" wrap="square" tIns="0">
            <a:spAutoFit/>
          </a:bodyPr>
          <a:lstStyle/>
          <a:p>
            <a:pPr indent="0" lvl="0" marL="0" marR="0" rtl="0" algn="l">
              <a:lnSpc>
                <a:spcPct val="110998"/>
              </a:lnSpc>
              <a:spcBef>
                <a:spcPts val="0"/>
              </a:spcBef>
              <a:spcAft>
                <a:spcPts val="0"/>
              </a:spcAft>
              <a:buNone/>
            </a:pPr>
            <a:r>
              <a:rPr lang="en-US" sz="9538">
                <a:solidFill>
                  <a:srgbClr val="FFFFFF"/>
                </a:solidFill>
                <a:latin typeface="Anton"/>
                <a:ea typeface="Anton"/>
                <a:cs typeface="Anton"/>
                <a:sym typeface="Anton"/>
              </a:rPr>
              <a:t>Topic Modeling - Tip</a:t>
            </a:r>
            <a:endParaRPr/>
          </a:p>
        </p:txBody>
      </p:sp>
      <p:pic>
        <p:nvPicPr>
          <p:cNvPr id="286" name="Google Shape;286;p23"/>
          <p:cNvPicPr preferRelativeResize="0"/>
          <p:nvPr/>
        </p:nvPicPr>
        <p:blipFill>
          <a:blip r:embed="rId3">
            <a:alphaModFix/>
          </a:blip>
          <a:stretch>
            <a:fillRect/>
          </a:stretch>
        </p:blipFill>
        <p:spPr>
          <a:xfrm>
            <a:off x="871149" y="1625025"/>
            <a:ext cx="10357375" cy="3712175"/>
          </a:xfrm>
          <a:prstGeom prst="rect">
            <a:avLst/>
          </a:prstGeom>
          <a:noFill/>
          <a:ln>
            <a:noFill/>
          </a:ln>
        </p:spPr>
      </p:pic>
      <p:pic>
        <p:nvPicPr>
          <p:cNvPr id="287" name="Google Shape;287;p23"/>
          <p:cNvPicPr preferRelativeResize="0"/>
          <p:nvPr/>
        </p:nvPicPr>
        <p:blipFill>
          <a:blip r:embed="rId4">
            <a:alphaModFix/>
          </a:blip>
          <a:stretch>
            <a:fillRect/>
          </a:stretch>
        </p:blipFill>
        <p:spPr>
          <a:xfrm>
            <a:off x="871150" y="5691850"/>
            <a:ext cx="5123500" cy="3712176"/>
          </a:xfrm>
          <a:prstGeom prst="rect">
            <a:avLst/>
          </a:prstGeom>
          <a:noFill/>
          <a:ln>
            <a:noFill/>
          </a:ln>
        </p:spPr>
      </p:pic>
      <p:pic>
        <p:nvPicPr>
          <p:cNvPr id="288" name="Google Shape;288;p23"/>
          <p:cNvPicPr preferRelativeResize="0"/>
          <p:nvPr/>
        </p:nvPicPr>
        <p:blipFill>
          <a:blip r:embed="rId5">
            <a:alphaModFix/>
          </a:blip>
          <a:stretch>
            <a:fillRect/>
          </a:stretch>
        </p:blipFill>
        <p:spPr>
          <a:xfrm>
            <a:off x="6112550" y="5691850"/>
            <a:ext cx="5123499" cy="3712175"/>
          </a:xfrm>
          <a:prstGeom prst="rect">
            <a:avLst/>
          </a:prstGeom>
          <a:noFill/>
          <a:ln>
            <a:noFill/>
          </a:ln>
        </p:spPr>
      </p:pic>
      <p:pic>
        <p:nvPicPr>
          <p:cNvPr id="289" name="Google Shape;289;p23"/>
          <p:cNvPicPr preferRelativeResize="0"/>
          <p:nvPr/>
        </p:nvPicPr>
        <p:blipFill>
          <a:blip r:embed="rId6">
            <a:alphaModFix/>
          </a:blip>
          <a:stretch>
            <a:fillRect/>
          </a:stretch>
        </p:blipFill>
        <p:spPr>
          <a:xfrm>
            <a:off x="11897325" y="6402025"/>
            <a:ext cx="5551712" cy="3002001"/>
          </a:xfrm>
          <a:prstGeom prst="rect">
            <a:avLst/>
          </a:prstGeom>
          <a:noFill/>
          <a:ln>
            <a:noFill/>
          </a:ln>
        </p:spPr>
      </p:pic>
      <p:pic>
        <p:nvPicPr>
          <p:cNvPr id="290" name="Google Shape;290;p23"/>
          <p:cNvPicPr preferRelativeResize="0"/>
          <p:nvPr/>
        </p:nvPicPr>
        <p:blipFill>
          <a:blip r:embed="rId7">
            <a:alphaModFix/>
          </a:blip>
          <a:stretch>
            <a:fillRect/>
          </a:stretch>
        </p:blipFill>
        <p:spPr>
          <a:xfrm>
            <a:off x="11897325" y="482300"/>
            <a:ext cx="5551726" cy="2667017"/>
          </a:xfrm>
          <a:prstGeom prst="rect">
            <a:avLst/>
          </a:prstGeom>
          <a:noFill/>
          <a:ln>
            <a:noFill/>
          </a:ln>
        </p:spPr>
      </p:pic>
      <p:pic>
        <p:nvPicPr>
          <p:cNvPr id="291" name="Google Shape;291;p23"/>
          <p:cNvPicPr preferRelativeResize="0"/>
          <p:nvPr/>
        </p:nvPicPr>
        <p:blipFill>
          <a:blip r:embed="rId8">
            <a:alphaModFix/>
          </a:blip>
          <a:stretch>
            <a:fillRect/>
          </a:stretch>
        </p:blipFill>
        <p:spPr>
          <a:xfrm>
            <a:off x="11897325" y="3365988"/>
            <a:ext cx="5551725" cy="28193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9B6A3"/>
        </a:solidFill>
      </p:bgPr>
    </p:bg>
    <p:spTree>
      <p:nvGrpSpPr>
        <p:cNvPr id="295" name="Shape 295"/>
        <p:cNvGrpSpPr/>
        <p:nvPr/>
      </p:nvGrpSpPr>
      <p:grpSpPr>
        <a:xfrm>
          <a:off x="0" y="0"/>
          <a:ext cx="0" cy="0"/>
          <a:chOff x="0" y="0"/>
          <a:chExt cx="0" cy="0"/>
        </a:xfrm>
      </p:grpSpPr>
      <p:grpSp>
        <p:nvGrpSpPr>
          <p:cNvPr id="296" name="Google Shape;296;p24"/>
          <p:cNvGrpSpPr/>
          <p:nvPr/>
        </p:nvGrpSpPr>
        <p:grpSpPr>
          <a:xfrm>
            <a:off x="-1747509" y="7368946"/>
            <a:ext cx="6075397" cy="5836152"/>
            <a:chOff x="0" y="0"/>
            <a:chExt cx="1107255" cy="1063652"/>
          </a:xfrm>
        </p:grpSpPr>
        <p:sp>
          <p:nvSpPr>
            <p:cNvPr id="297" name="Google Shape;297;p24"/>
            <p:cNvSpPr/>
            <p:nvPr/>
          </p:nvSpPr>
          <p:spPr>
            <a:xfrm>
              <a:off x="0" y="0"/>
              <a:ext cx="1107255" cy="1063652"/>
            </a:xfrm>
            <a:custGeom>
              <a:rect b="b" l="l" r="r" t="t"/>
              <a:pathLst>
                <a:path extrusionOk="0" h="1063652" w="1107255">
                  <a:moveTo>
                    <a:pt x="553628" y="0"/>
                  </a:moveTo>
                  <a:cubicBezTo>
                    <a:pt x="247868" y="0"/>
                    <a:pt x="0" y="238107"/>
                    <a:pt x="0" y="531826"/>
                  </a:cubicBezTo>
                  <a:cubicBezTo>
                    <a:pt x="0" y="825545"/>
                    <a:pt x="247868" y="1063652"/>
                    <a:pt x="553628" y="1063652"/>
                  </a:cubicBezTo>
                  <a:cubicBezTo>
                    <a:pt x="859388" y="1063652"/>
                    <a:pt x="1107255" y="825545"/>
                    <a:pt x="1107255" y="531826"/>
                  </a:cubicBezTo>
                  <a:cubicBezTo>
                    <a:pt x="1107255" y="238107"/>
                    <a:pt x="859388" y="0"/>
                    <a:pt x="553628" y="0"/>
                  </a:cubicBezTo>
                  <a:close/>
                </a:path>
              </a:pathLst>
            </a:custGeom>
            <a:solidFill>
              <a:srgbClr val="6687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24"/>
            <p:cNvSpPr txBox="1"/>
            <p:nvPr/>
          </p:nvSpPr>
          <p:spPr>
            <a:xfrm>
              <a:off x="103805" y="71142"/>
              <a:ext cx="899700" cy="8928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99" name="Google Shape;299;p24"/>
          <p:cNvSpPr txBox="1"/>
          <p:nvPr/>
        </p:nvSpPr>
        <p:spPr>
          <a:xfrm>
            <a:off x="1522198" y="7525145"/>
            <a:ext cx="6576900" cy="492600"/>
          </a:xfrm>
          <a:prstGeom prst="rect">
            <a:avLst/>
          </a:prstGeom>
          <a:noFill/>
          <a:ln>
            <a:noFill/>
          </a:ln>
        </p:spPr>
        <p:txBody>
          <a:bodyPr anchorCtr="0" anchor="t" bIns="0" lIns="0" spcFirstLastPara="1" rIns="0" wrap="square" tIns="0">
            <a:spAutoFit/>
          </a:bodyPr>
          <a:lstStyle/>
          <a:p>
            <a:pPr indent="0" lvl="0" marL="0" marR="0" rtl="0" algn="l">
              <a:lnSpc>
                <a:spcPct val="110993"/>
              </a:lnSpc>
              <a:spcBef>
                <a:spcPts val="0"/>
              </a:spcBef>
              <a:spcAft>
                <a:spcPts val="0"/>
              </a:spcAft>
              <a:buNone/>
            </a:pPr>
            <a:r>
              <a:rPr lang="en-US" sz="3200">
                <a:solidFill>
                  <a:srgbClr val="FFFFFF"/>
                </a:solidFill>
                <a:latin typeface="Anton"/>
                <a:ea typeface="Anton"/>
                <a:cs typeface="Anton"/>
                <a:sym typeface="Anton"/>
              </a:rPr>
              <a:t>3.   Topic Modeling and </a:t>
            </a:r>
            <a:r>
              <a:rPr lang="en-US" sz="3200">
                <a:solidFill>
                  <a:srgbClr val="FFFFFF"/>
                </a:solidFill>
                <a:latin typeface="Anton"/>
                <a:ea typeface="Anton"/>
                <a:cs typeface="Anton"/>
                <a:sym typeface="Anton"/>
              </a:rPr>
              <a:t>Visualization</a:t>
            </a:r>
            <a:endParaRPr sz="3200"/>
          </a:p>
        </p:txBody>
      </p:sp>
      <p:sp>
        <p:nvSpPr>
          <p:cNvPr id="300" name="Google Shape;300;p24"/>
          <p:cNvSpPr/>
          <p:nvPr/>
        </p:nvSpPr>
        <p:spPr>
          <a:xfrm>
            <a:off x="1571725" y="8130251"/>
            <a:ext cx="15541200" cy="1678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800">
                <a:solidFill>
                  <a:schemeClr val="dk1"/>
                </a:solidFill>
              </a:rPr>
              <a:t>BERTopic for topic modeling on cleaned tip text in merged file with UMAP reducing dimensions of embedding, further reduced model to 30 topics, and assigned topic labels and probabilities.</a:t>
            </a:r>
            <a:endParaRPr sz="2800">
              <a:solidFill>
                <a:schemeClr val="dk1"/>
              </a:solidFill>
            </a:endParaRPr>
          </a:p>
          <a:p>
            <a:pPr indent="0" lvl="0" marL="0" rtl="0" algn="ctr">
              <a:spcBef>
                <a:spcPts val="0"/>
              </a:spcBef>
              <a:spcAft>
                <a:spcPts val="0"/>
              </a:spcAft>
              <a:buNone/>
            </a:pPr>
            <a:r>
              <a:rPr lang="en-US" sz="2800">
                <a:solidFill>
                  <a:schemeClr val="dk1"/>
                </a:solidFill>
              </a:rPr>
              <a:t>Visualised topics generated from tip text per class (sentiment, cuisine, state)</a:t>
            </a:r>
            <a:endParaRPr sz="2800">
              <a:solidFill>
                <a:schemeClr val="dk1"/>
              </a:solidFill>
            </a:endParaRPr>
          </a:p>
        </p:txBody>
      </p:sp>
      <p:grpSp>
        <p:nvGrpSpPr>
          <p:cNvPr id="301" name="Google Shape;301;p24"/>
          <p:cNvGrpSpPr/>
          <p:nvPr/>
        </p:nvGrpSpPr>
        <p:grpSpPr>
          <a:xfrm>
            <a:off x="10412150" y="224276"/>
            <a:ext cx="6833598" cy="2639001"/>
            <a:chOff x="0" y="-28575"/>
            <a:chExt cx="1348834" cy="700930"/>
          </a:xfrm>
        </p:grpSpPr>
        <p:sp>
          <p:nvSpPr>
            <p:cNvPr id="302" name="Google Shape;302;p24"/>
            <p:cNvSpPr/>
            <p:nvPr/>
          </p:nvSpPr>
          <p:spPr>
            <a:xfrm>
              <a:off x="0" y="0"/>
              <a:ext cx="1348834" cy="672355"/>
            </a:xfrm>
            <a:custGeom>
              <a:rect b="b" l="l" r="r" t="t"/>
              <a:pathLst>
                <a:path extrusionOk="0" h="672355" w="1348834">
                  <a:moveTo>
                    <a:pt x="102128" y="0"/>
                  </a:moveTo>
                  <a:lnTo>
                    <a:pt x="1246706" y="0"/>
                  </a:lnTo>
                  <a:cubicBezTo>
                    <a:pt x="1273792" y="0"/>
                    <a:pt x="1299769" y="10760"/>
                    <a:pt x="1318922" y="29912"/>
                  </a:cubicBezTo>
                  <a:cubicBezTo>
                    <a:pt x="1338074" y="49065"/>
                    <a:pt x="1348834" y="75042"/>
                    <a:pt x="1348834" y="102128"/>
                  </a:cubicBezTo>
                  <a:lnTo>
                    <a:pt x="1348834" y="570228"/>
                  </a:lnTo>
                  <a:cubicBezTo>
                    <a:pt x="1348834" y="597313"/>
                    <a:pt x="1338074" y="623290"/>
                    <a:pt x="1318922" y="642443"/>
                  </a:cubicBezTo>
                  <a:cubicBezTo>
                    <a:pt x="1299769" y="661595"/>
                    <a:pt x="1273792" y="672355"/>
                    <a:pt x="1246706" y="672355"/>
                  </a:cubicBezTo>
                  <a:lnTo>
                    <a:pt x="102128" y="672355"/>
                  </a:lnTo>
                  <a:cubicBezTo>
                    <a:pt x="75042" y="672355"/>
                    <a:pt x="49065" y="661595"/>
                    <a:pt x="29912" y="642443"/>
                  </a:cubicBezTo>
                  <a:cubicBezTo>
                    <a:pt x="10760" y="623290"/>
                    <a:pt x="0" y="597313"/>
                    <a:pt x="0" y="570228"/>
                  </a:cubicBezTo>
                  <a:lnTo>
                    <a:pt x="0" y="102128"/>
                  </a:lnTo>
                  <a:cubicBezTo>
                    <a:pt x="0" y="75042"/>
                    <a:pt x="10760" y="49065"/>
                    <a:pt x="29912" y="29912"/>
                  </a:cubicBezTo>
                  <a:cubicBezTo>
                    <a:pt x="49065" y="10760"/>
                    <a:pt x="75042" y="0"/>
                    <a:pt x="102128" y="0"/>
                  </a:cubicBezTo>
                  <a:close/>
                </a:path>
              </a:pathLst>
            </a:custGeom>
            <a:solidFill>
              <a:srgbClr val="BB830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24"/>
            <p:cNvSpPr txBox="1"/>
            <p:nvPr/>
          </p:nvSpPr>
          <p:spPr>
            <a:xfrm>
              <a:off x="0" y="-28575"/>
              <a:ext cx="1348800" cy="7008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04" name="Google Shape;304;p24"/>
          <p:cNvGrpSpPr/>
          <p:nvPr/>
        </p:nvGrpSpPr>
        <p:grpSpPr>
          <a:xfrm>
            <a:off x="15425770" y="-1946437"/>
            <a:ext cx="3573444" cy="3432724"/>
            <a:chOff x="0" y="0"/>
            <a:chExt cx="1107255" cy="1063652"/>
          </a:xfrm>
        </p:grpSpPr>
        <p:sp>
          <p:nvSpPr>
            <p:cNvPr id="305" name="Google Shape;305;p24"/>
            <p:cNvSpPr/>
            <p:nvPr/>
          </p:nvSpPr>
          <p:spPr>
            <a:xfrm>
              <a:off x="0" y="0"/>
              <a:ext cx="1107255" cy="1063652"/>
            </a:xfrm>
            <a:custGeom>
              <a:rect b="b" l="l" r="r" t="t"/>
              <a:pathLst>
                <a:path extrusionOk="0" h="1063652" w="1107255">
                  <a:moveTo>
                    <a:pt x="553628" y="0"/>
                  </a:moveTo>
                  <a:cubicBezTo>
                    <a:pt x="247868" y="0"/>
                    <a:pt x="0" y="238107"/>
                    <a:pt x="0" y="531826"/>
                  </a:cubicBezTo>
                  <a:cubicBezTo>
                    <a:pt x="0" y="825545"/>
                    <a:pt x="247868" y="1063652"/>
                    <a:pt x="553628" y="1063652"/>
                  </a:cubicBezTo>
                  <a:cubicBezTo>
                    <a:pt x="859388" y="1063652"/>
                    <a:pt x="1107255" y="825545"/>
                    <a:pt x="1107255" y="531826"/>
                  </a:cubicBezTo>
                  <a:cubicBezTo>
                    <a:pt x="1107255" y="238107"/>
                    <a:pt x="859388" y="0"/>
                    <a:pt x="553628" y="0"/>
                  </a:cubicBezTo>
                  <a:close/>
                </a:path>
              </a:pathLst>
            </a:custGeom>
            <a:solidFill>
              <a:srgbClr val="6687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24"/>
            <p:cNvSpPr txBox="1"/>
            <p:nvPr/>
          </p:nvSpPr>
          <p:spPr>
            <a:xfrm>
              <a:off x="103805" y="71142"/>
              <a:ext cx="899700" cy="8928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307" name="Google Shape;307;p24"/>
          <p:cNvSpPr txBox="1"/>
          <p:nvPr/>
        </p:nvSpPr>
        <p:spPr>
          <a:xfrm>
            <a:off x="1076825" y="696350"/>
            <a:ext cx="8892600" cy="1468200"/>
          </a:xfrm>
          <a:prstGeom prst="rect">
            <a:avLst/>
          </a:prstGeom>
          <a:noFill/>
          <a:ln>
            <a:noFill/>
          </a:ln>
        </p:spPr>
        <p:txBody>
          <a:bodyPr anchorCtr="0" anchor="t" bIns="0" lIns="0" spcFirstLastPara="1" rIns="0" wrap="square" tIns="0">
            <a:spAutoFit/>
          </a:bodyPr>
          <a:lstStyle/>
          <a:p>
            <a:pPr indent="0" lvl="0" marL="0" marR="0" rtl="0" algn="l">
              <a:lnSpc>
                <a:spcPct val="110998"/>
              </a:lnSpc>
              <a:spcBef>
                <a:spcPts val="0"/>
              </a:spcBef>
              <a:spcAft>
                <a:spcPts val="0"/>
              </a:spcAft>
              <a:buNone/>
            </a:pPr>
            <a:r>
              <a:rPr lang="en-US" sz="9538">
                <a:solidFill>
                  <a:srgbClr val="FFFFFF"/>
                </a:solidFill>
                <a:latin typeface="Anton"/>
                <a:ea typeface="Anton"/>
                <a:cs typeface="Anton"/>
                <a:sym typeface="Anton"/>
              </a:rPr>
              <a:t>NLP METHODOLOGY</a:t>
            </a:r>
            <a:endParaRPr/>
          </a:p>
        </p:txBody>
      </p:sp>
      <p:sp>
        <p:nvSpPr>
          <p:cNvPr id="308" name="Google Shape;308;p24"/>
          <p:cNvSpPr txBox="1"/>
          <p:nvPr/>
        </p:nvSpPr>
        <p:spPr>
          <a:xfrm>
            <a:off x="10690499" y="122225"/>
            <a:ext cx="6075300" cy="2339700"/>
          </a:xfrm>
          <a:prstGeom prst="rect">
            <a:avLst/>
          </a:prstGeom>
          <a:noFill/>
          <a:ln>
            <a:noFill/>
          </a:ln>
        </p:spPr>
        <p:txBody>
          <a:bodyPr anchorCtr="0" anchor="t" bIns="0" lIns="0" spcFirstLastPara="1" rIns="0" wrap="square" tIns="0">
            <a:spAutoFit/>
          </a:bodyPr>
          <a:lstStyle/>
          <a:p>
            <a:pPr indent="0" lvl="0" marL="0" marR="0" rtl="0" algn="ctr">
              <a:lnSpc>
                <a:spcPct val="110993"/>
              </a:lnSpc>
              <a:spcBef>
                <a:spcPts val="0"/>
              </a:spcBef>
              <a:spcAft>
                <a:spcPts val="0"/>
              </a:spcAft>
              <a:buNone/>
            </a:pPr>
            <a:r>
              <a:t/>
            </a:r>
            <a:endParaRPr sz="4721">
              <a:solidFill>
                <a:schemeClr val="lt1"/>
              </a:solidFill>
              <a:latin typeface="Anton"/>
              <a:ea typeface="Anton"/>
              <a:cs typeface="Anton"/>
              <a:sym typeface="Anton"/>
            </a:endParaRPr>
          </a:p>
          <a:p>
            <a:pPr indent="0" lvl="0" marL="0" marR="0" rtl="0" algn="ctr">
              <a:lnSpc>
                <a:spcPct val="110993"/>
              </a:lnSpc>
              <a:spcBef>
                <a:spcPts val="0"/>
              </a:spcBef>
              <a:spcAft>
                <a:spcPts val="0"/>
              </a:spcAft>
              <a:buNone/>
            </a:pPr>
            <a:r>
              <a:rPr lang="en-US" sz="4721">
                <a:solidFill>
                  <a:srgbClr val="FFFFFF"/>
                </a:solidFill>
                <a:latin typeface="Anton"/>
                <a:ea typeface="Anton"/>
                <a:cs typeface="Anton"/>
                <a:sym typeface="Anton"/>
              </a:rPr>
              <a:t>BERT </a:t>
            </a:r>
            <a:r>
              <a:rPr lang="en-US" sz="4721">
                <a:solidFill>
                  <a:srgbClr val="FFFFFF"/>
                </a:solidFill>
                <a:latin typeface="Anton"/>
                <a:ea typeface="Anton"/>
                <a:cs typeface="Anton"/>
                <a:sym typeface="Anton"/>
              </a:rPr>
              <a:t>Topic Modelling with UMAP</a:t>
            </a:r>
            <a:endParaRPr/>
          </a:p>
        </p:txBody>
      </p:sp>
      <p:sp>
        <p:nvSpPr>
          <p:cNvPr id="309" name="Google Shape;309;p24"/>
          <p:cNvSpPr txBox="1"/>
          <p:nvPr/>
        </p:nvSpPr>
        <p:spPr>
          <a:xfrm>
            <a:off x="1571718" y="2745503"/>
            <a:ext cx="6576900" cy="492600"/>
          </a:xfrm>
          <a:prstGeom prst="rect">
            <a:avLst/>
          </a:prstGeom>
          <a:noFill/>
          <a:ln>
            <a:noFill/>
          </a:ln>
        </p:spPr>
        <p:txBody>
          <a:bodyPr anchorCtr="0" anchor="t" bIns="0" lIns="0" spcFirstLastPara="1" rIns="0" wrap="square" tIns="0">
            <a:spAutoFit/>
          </a:bodyPr>
          <a:lstStyle/>
          <a:p>
            <a:pPr indent="-431800" lvl="0" marL="457200" marR="0" rtl="0" algn="l">
              <a:lnSpc>
                <a:spcPct val="110993"/>
              </a:lnSpc>
              <a:spcBef>
                <a:spcPts val="0"/>
              </a:spcBef>
              <a:spcAft>
                <a:spcPts val="0"/>
              </a:spcAft>
              <a:buClr>
                <a:srgbClr val="FFFFFF"/>
              </a:buClr>
              <a:buSzPts val="3200"/>
              <a:buFont typeface="Anton"/>
              <a:buAutoNum type="arabicPeriod"/>
            </a:pPr>
            <a:r>
              <a:rPr lang="en-US" sz="3200">
                <a:solidFill>
                  <a:srgbClr val="FFFFFF"/>
                </a:solidFill>
                <a:latin typeface="Anton"/>
                <a:ea typeface="Anton"/>
                <a:cs typeface="Anton"/>
                <a:sym typeface="Anton"/>
              </a:rPr>
              <a:t>Data Preprocessing and Merging</a:t>
            </a:r>
            <a:endParaRPr sz="3200"/>
          </a:p>
        </p:txBody>
      </p:sp>
      <p:sp>
        <p:nvSpPr>
          <p:cNvPr id="310" name="Google Shape;310;p24"/>
          <p:cNvSpPr/>
          <p:nvPr/>
        </p:nvSpPr>
        <p:spPr>
          <a:xfrm>
            <a:off x="1522200" y="3238103"/>
            <a:ext cx="15243600" cy="1468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800">
                <a:solidFill>
                  <a:schemeClr val="dk1"/>
                </a:solidFill>
              </a:rPr>
              <a:t>Merged review ratings (sentiment based on stars) with tip and business files, cleaned the text in tip file(using NLTK stop words, standardization, removing </a:t>
            </a:r>
            <a:r>
              <a:rPr lang="en-US" sz="2800">
                <a:solidFill>
                  <a:schemeClr val="dk1"/>
                </a:solidFill>
              </a:rPr>
              <a:t>alphanumeric characters</a:t>
            </a:r>
            <a:r>
              <a:rPr lang="en-US" sz="2800">
                <a:solidFill>
                  <a:schemeClr val="dk1"/>
                </a:solidFill>
              </a:rPr>
              <a:t>), and filtered data by states, cuisines, and sentiment.</a:t>
            </a:r>
            <a:endParaRPr sz="2800"/>
          </a:p>
        </p:txBody>
      </p:sp>
      <p:sp>
        <p:nvSpPr>
          <p:cNvPr id="311" name="Google Shape;311;p24"/>
          <p:cNvSpPr txBox="1"/>
          <p:nvPr/>
        </p:nvSpPr>
        <p:spPr>
          <a:xfrm>
            <a:off x="1571723" y="5135323"/>
            <a:ext cx="6576900" cy="492600"/>
          </a:xfrm>
          <a:prstGeom prst="rect">
            <a:avLst/>
          </a:prstGeom>
          <a:noFill/>
          <a:ln>
            <a:noFill/>
          </a:ln>
        </p:spPr>
        <p:txBody>
          <a:bodyPr anchorCtr="0" anchor="t" bIns="0" lIns="0" spcFirstLastPara="1" rIns="0" wrap="square" tIns="0">
            <a:spAutoFit/>
          </a:bodyPr>
          <a:lstStyle/>
          <a:p>
            <a:pPr indent="0" lvl="0" marL="0" marR="0" rtl="0" algn="l">
              <a:lnSpc>
                <a:spcPct val="110993"/>
              </a:lnSpc>
              <a:spcBef>
                <a:spcPts val="0"/>
              </a:spcBef>
              <a:spcAft>
                <a:spcPts val="0"/>
              </a:spcAft>
              <a:buNone/>
            </a:pPr>
            <a:r>
              <a:rPr lang="en-US" sz="3200">
                <a:solidFill>
                  <a:srgbClr val="FFFFFF"/>
                </a:solidFill>
                <a:latin typeface="Anton"/>
                <a:ea typeface="Anton"/>
                <a:cs typeface="Anton"/>
                <a:sym typeface="Anton"/>
              </a:rPr>
              <a:t>2.  Class Balancing</a:t>
            </a:r>
            <a:endParaRPr sz="3200"/>
          </a:p>
        </p:txBody>
      </p:sp>
      <p:sp>
        <p:nvSpPr>
          <p:cNvPr id="312" name="Google Shape;312;p24"/>
          <p:cNvSpPr/>
          <p:nvPr/>
        </p:nvSpPr>
        <p:spPr>
          <a:xfrm>
            <a:off x="1522205" y="5764347"/>
            <a:ext cx="15243600" cy="1468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800">
                <a:solidFill>
                  <a:schemeClr val="dk1"/>
                </a:solidFill>
              </a:rPr>
              <a:t>Balanced all classes by - </a:t>
            </a:r>
            <a:endParaRPr sz="2800">
              <a:solidFill>
                <a:schemeClr val="dk1"/>
              </a:solidFill>
            </a:endParaRPr>
          </a:p>
          <a:p>
            <a:pPr indent="0" lvl="0" marL="0" rtl="0" algn="l">
              <a:spcBef>
                <a:spcPts val="0"/>
              </a:spcBef>
              <a:spcAft>
                <a:spcPts val="0"/>
              </a:spcAft>
              <a:buNone/>
            </a:pPr>
            <a:r>
              <a:rPr lang="en-US" sz="2800">
                <a:solidFill>
                  <a:schemeClr val="dk1"/>
                </a:solidFill>
              </a:rPr>
              <a:t>Step1: grouping them and finding minimum group size. </a:t>
            </a:r>
            <a:endParaRPr sz="2800">
              <a:solidFill>
                <a:schemeClr val="dk1"/>
              </a:solidFill>
            </a:endParaRPr>
          </a:p>
          <a:p>
            <a:pPr indent="0" lvl="0" marL="0" rtl="0" algn="l">
              <a:spcBef>
                <a:spcPts val="0"/>
              </a:spcBef>
              <a:spcAft>
                <a:spcPts val="0"/>
              </a:spcAft>
              <a:buNone/>
            </a:pPr>
            <a:r>
              <a:rPr lang="en-US" sz="2800">
                <a:solidFill>
                  <a:schemeClr val="dk1"/>
                </a:solidFill>
              </a:rPr>
              <a:t>Step2: Equally dividing the inter-class ratios for each class based on min-group size</a:t>
            </a:r>
            <a:endParaRPr sz="28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9B6A3"/>
        </a:solidFill>
      </p:bgPr>
    </p:bg>
    <p:spTree>
      <p:nvGrpSpPr>
        <p:cNvPr id="316" name="Shape 316"/>
        <p:cNvGrpSpPr/>
        <p:nvPr/>
      </p:nvGrpSpPr>
      <p:grpSpPr>
        <a:xfrm>
          <a:off x="0" y="0"/>
          <a:ext cx="0" cy="0"/>
          <a:chOff x="0" y="0"/>
          <a:chExt cx="0" cy="0"/>
        </a:xfrm>
      </p:grpSpPr>
      <p:grpSp>
        <p:nvGrpSpPr>
          <p:cNvPr id="317" name="Google Shape;317;p25"/>
          <p:cNvGrpSpPr/>
          <p:nvPr/>
        </p:nvGrpSpPr>
        <p:grpSpPr>
          <a:xfrm>
            <a:off x="-1747509" y="7368946"/>
            <a:ext cx="6075397" cy="5836152"/>
            <a:chOff x="0" y="0"/>
            <a:chExt cx="1107255" cy="1063652"/>
          </a:xfrm>
        </p:grpSpPr>
        <p:sp>
          <p:nvSpPr>
            <p:cNvPr id="318" name="Google Shape;318;p25"/>
            <p:cNvSpPr/>
            <p:nvPr/>
          </p:nvSpPr>
          <p:spPr>
            <a:xfrm>
              <a:off x="0" y="0"/>
              <a:ext cx="1107255" cy="1063652"/>
            </a:xfrm>
            <a:custGeom>
              <a:rect b="b" l="l" r="r" t="t"/>
              <a:pathLst>
                <a:path extrusionOk="0" h="1063652" w="1107255">
                  <a:moveTo>
                    <a:pt x="553628" y="0"/>
                  </a:moveTo>
                  <a:cubicBezTo>
                    <a:pt x="247868" y="0"/>
                    <a:pt x="0" y="238107"/>
                    <a:pt x="0" y="531826"/>
                  </a:cubicBezTo>
                  <a:cubicBezTo>
                    <a:pt x="0" y="825545"/>
                    <a:pt x="247868" y="1063652"/>
                    <a:pt x="553628" y="1063652"/>
                  </a:cubicBezTo>
                  <a:cubicBezTo>
                    <a:pt x="859388" y="1063652"/>
                    <a:pt x="1107255" y="825545"/>
                    <a:pt x="1107255" y="531826"/>
                  </a:cubicBezTo>
                  <a:cubicBezTo>
                    <a:pt x="1107255" y="238107"/>
                    <a:pt x="859388" y="0"/>
                    <a:pt x="553628" y="0"/>
                  </a:cubicBezTo>
                  <a:close/>
                </a:path>
              </a:pathLst>
            </a:custGeom>
            <a:solidFill>
              <a:srgbClr val="6687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25"/>
            <p:cNvSpPr txBox="1"/>
            <p:nvPr/>
          </p:nvSpPr>
          <p:spPr>
            <a:xfrm>
              <a:off x="103805" y="71142"/>
              <a:ext cx="899700" cy="8928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20" name="Google Shape;320;p25"/>
          <p:cNvGrpSpPr/>
          <p:nvPr/>
        </p:nvGrpSpPr>
        <p:grpSpPr>
          <a:xfrm>
            <a:off x="15014295" y="-1097762"/>
            <a:ext cx="3573444" cy="3432724"/>
            <a:chOff x="0" y="0"/>
            <a:chExt cx="1107255" cy="1063652"/>
          </a:xfrm>
        </p:grpSpPr>
        <p:sp>
          <p:nvSpPr>
            <p:cNvPr id="321" name="Google Shape;321;p25"/>
            <p:cNvSpPr/>
            <p:nvPr/>
          </p:nvSpPr>
          <p:spPr>
            <a:xfrm>
              <a:off x="0" y="0"/>
              <a:ext cx="1107255" cy="1063652"/>
            </a:xfrm>
            <a:custGeom>
              <a:rect b="b" l="l" r="r" t="t"/>
              <a:pathLst>
                <a:path extrusionOk="0" h="1063652" w="1107255">
                  <a:moveTo>
                    <a:pt x="553628" y="0"/>
                  </a:moveTo>
                  <a:cubicBezTo>
                    <a:pt x="247868" y="0"/>
                    <a:pt x="0" y="238107"/>
                    <a:pt x="0" y="531826"/>
                  </a:cubicBezTo>
                  <a:cubicBezTo>
                    <a:pt x="0" y="825545"/>
                    <a:pt x="247868" y="1063652"/>
                    <a:pt x="553628" y="1063652"/>
                  </a:cubicBezTo>
                  <a:cubicBezTo>
                    <a:pt x="859388" y="1063652"/>
                    <a:pt x="1107255" y="825545"/>
                    <a:pt x="1107255" y="531826"/>
                  </a:cubicBezTo>
                  <a:cubicBezTo>
                    <a:pt x="1107255" y="238107"/>
                    <a:pt x="859388" y="0"/>
                    <a:pt x="553628" y="0"/>
                  </a:cubicBezTo>
                  <a:close/>
                </a:path>
              </a:pathLst>
            </a:custGeom>
            <a:solidFill>
              <a:srgbClr val="6687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25"/>
            <p:cNvSpPr txBox="1"/>
            <p:nvPr/>
          </p:nvSpPr>
          <p:spPr>
            <a:xfrm>
              <a:off x="103805" y="71142"/>
              <a:ext cx="899700" cy="8928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323" name="Google Shape;323;p25"/>
          <p:cNvSpPr txBox="1"/>
          <p:nvPr/>
        </p:nvSpPr>
        <p:spPr>
          <a:xfrm>
            <a:off x="346175" y="0"/>
            <a:ext cx="9255000" cy="1468200"/>
          </a:xfrm>
          <a:prstGeom prst="rect">
            <a:avLst/>
          </a:prstGeom>
          <a:noFill/>
          <a:ln>
            <a:noFill/>
          </a:ln>
        </p:spPr>
        <p:txBody>
          <a:bodyPr anchorCtr="0" anchor="t" bIns="0" lIns="0" spcFirstLastPara="1" rIns="0" wrap="square" tIns="0">
            <a:spAutoFit/>
          </a:bodyPr>
          <a:lstStyle/>
          <a:p>
            <a:pPr indent="0" lvl="0" marL="0" marR="0" rtl="0" algn="l">
              <a:lnSpc>
                <a:spcPct val="110998"/>
              </a:lnSpc>
              <a:spcBef>
                <a:spcPts val="0"/>
              </a:spcBef>
              <a:spcAft>
                <a:spcPts val="0"/>
              </a:spcAft>
              <a:buNone/>
            </a:pPr>
            <a:r>
              <a:rPr lang="en-US" sz="9538">
                <a:solidFill>
                  <a:srgbClr val="FFFFFF"/>
                </a:solidFill>
                <a:latin typeface="Anton"/>
                <a:ea typeface="Anton"/>
                <a:cs typeface="Anton"/>
                <a:sym typeface="Anton"/>
              </a:rPr>
              <a:t>Topic Word Scores </a:t>
            </a:r>
            <a:endParaRPr sz="5000"/>
          </a:p>
        </p:txBody>
      </p:sp>
      <p:pic>
        <p:nvPicPr>
          <p:cNvPr id="324" name="Google Shape;324;p25"/>
          <p:cNvPicPr preferRelativeResize="0"/>
          <p:nvPr/>
        </p:nvPicPr>
        <p:blipFill>
          <a:blip r:embed="rId3">
            <a:alphaModFix/>
          </a:blip>
          <a:stretch>
            <a:fillRect/>
          </a:stretch>
        </p:blipFill>
        <p:spPr>
          <a:xfrm>
            <a:off x="10451075" y="0"/>
            <a:ext cx="7529900" cy="10092150"/>
          </a:xfrm>
          <a:prstGeom prst="rect">
            <a:avLst/>
          </a:prstGeom>
          <a:noFill/>
          <a:ln>
            <a:noFill/>
          </a:ln>
        </p:spPr>
      </p:pic>
      <p:sp>
        <p:nvSpPr>
          <p:cNvPr id="325" name="Google Shape;325;p25"/>
          <p:cNvSpPr txBox="1"/>
          <p:nvPr/>
        </p:nvSpPr>
        <p:spPr>
          <a:xfrm>
            <a:off x="346175" y="1392000"/>
            <a:ext cx="10451100" cy="6357000"/>
          </a:xfrm>
          <a:prstGeom prst="rect">
            <a:avLst/>
          </a:prstGeom>
          <a:noFill/>
          <a:ln>
            <a:noFill/>
          </a:ln>
        </p:spPr>
        <p:txBody>
          <a:bodyPr anchorCtr="0" anchor="t" bIns="91425" lIns="91425" spcFirstLastPara="1" rIns="91425" wrap="square" tIns="91425">
            <a:noAutofit/>
          </a:bodyPr>
          <a:lstStyle/>
          <a:p>
            <a:pPr indent="-374650" lvl="0" marL="457200" rtl="0" algn="l">
              <a:lnSpc>
                <a:spcPct val="115000"/>
              </a:lnSpc>
              <a:spcBef>
                <a:spcPts val="1200"/>
              </a:spcBef>
              <a:spcAft>
                <a:spcPts val="0"/>
              </a:spcAft>
              <a:buClr>
                <a:schemeClr val="dk1"/>
              </a:buClr>
              <a:buSzPts val="2300"/>
              <a:buAutoNum type="arabicPeriod"/>
            </a:pPr>
            <a:r>
              <a:rPr b="1" lang="en-US" sz="2300">
                <a:solidFill>
                  <a:schemeClr val="dk1"/>
                </a:solidFill>
              </a:rPr>
              <a:t>Topic 0 - General Food Quality &amp; Service</a:t>
            </a:r>
            <a:endParaRPr b="1" sz="2300">
              <a:solidFill>
                <a:schemeClr val="dk1"/>
              </a:solidFill>
            </a:endParaRPr>
          </a:p>
          <a:p>
            <a:pPr indent="-374650" lvl="1" marL="914400" rtl="0" algn="l">
              <a:lnSpc>
                <a:spcPct val="115000"/>
              </a:lnSpc>
              <a:spcBef>
                <a:spcPts val="0"/>
              </a:spcBef>
              <a:spcAft>
                <a:spcPts val="0"/>
              </a:spcAft>
              <a:buClr>
                <a:schemeClr val="dk1"/>
              </a:buClr>
              <a:buSzPts val="2300"/>
              <a:buChar char="○"/>
            </a:pPr>
            <a:r>
              <a:rPr b="1" lang="en-US" sz="2300">
                <a:solidFill>
                  <a:schemeClr val="dk1"/>
                </a:solidFill>
              </a:rPr>
              <a:t>Insight:</a:t>
            </a:r>
            <a:r>
              <a:rPr lang="en-US" sz="2300">
                <a:solidFill>
                  <a:schemeClr val="dk1"/>
                </a:solidFill>
              </a:rPr>
              <a:t> Positive food and service experiences drive high ratings.</a:t>
            </a:r>
            <a:endParaRPr sz="2300">
              <a:solidFill>
                <a:schemeClr val="dk1"/>
              </a:solidFill>
            </a:endParaRPr>
          </a:p>
          <a:p>
            <a:pPr indent="-374650" lvl="0" marL="457200" rtl="0" algn="l">
              <a:lnSpc>
                <a:spcPct val="115000"/>
              </a:lnSpc>
              <a:spcBef>
                <a:spcPts val="0"/>
              </a:spcBef>
              <a:spcAft>
                <a:spcPts val="0"/>
              </a:spcAft>
              <a:buClr>
                <a:schemeClr val="dk1"/>
              </a:buClr>
              <a:buSzPts val="2300"/>
              <a:buAutoNum type="arabicPeriod"/>
            </a:pPr>
            <a:r>
              <a:rPr b="1" lang="en-US" sz="2300">
                <a:solidFill>
                  <a:schemeClr val="dk1"/>
                </a:solidFill>
              </a:rPr>
              <a:t>Topic 1 - Mixed Customer Sentiments</a:t>
            </a:r>
            <a:endParaRPr b="1" sz="2300">
              <a:solidFill>
                <a:schemeClr val="dk1"/>
              </a:solidFill>
            </a:endParaRPr>
          </a:p>
          <a:p>
            <a:pPr indent="-374650" lvl="1" marL="914400" rtl="0" algn="l">
              <a:lnSpc>
                <a:spcPct val="115000"/>
              </a:lnSpc>
              <a:spcBef>
                <a:spcPts val="0"/>
              </a:spcBef>
              <a:spcAft>
                <a:spcPts val="0"/>
              </a:spcAft>
              <a:buClr>
                <a:schemeClr val="dk1"/>
              </a:buClr>
              <a:buSzPts val="2300"/>
              <a:buChar char="○"/>
            </a:pPr>
            <a:r>
              <a:rPr b="1" lang="en-US" sz="2300">
                <a:solidFill>
                  <a:schemeClr val="dk1"/>
                </a:solidFill>
              </a:rPr>
              <a:t>Insight:</a:t>
            </a:r>
            <a:r>
              <a:rPr lang="en-US" sz="2300">
                <a:solidFill>
                  <a:schemeClr val="dk1"/>
                </a:solidFill>
              </a:rPr>
              <a:t> Polarized opinions suggest inconsistent experiences.</a:t>
            </a:r>
            <a:endParaRPr sz="2300">
              <a:solidFill>
                <a:schemeClr val="dk1"/>
              </a:solidFill>
            </a:endParaRPr>
          </a:p>
          <a:p>
            <a:pPr indent="-374650" lvl="0" marL="457200" rtl="0" algn="l">
              <a:lnSpc>
                <a:spcPct val="115000"/>
              </a:lnSpc>
              <a:spcBef>
                <a:spcPts val="0"/>
              </a:spcBef>
              <a:spcAft>
                <a:spcPts val="0"/>
              </a:spcAft>
              <a:buClr>
                <a:schemeClr val="dk1"/>
              </a:buClr>
              <a:buSzPts val="2300"/>
              <a:buAutoNum type="arabicPeriod"/>
            </a:pPr>
            <a:r>
              <a:rPr b="1" lang="en-US" sz="2300">
                <a:solidFill>
                  <a:schemeClr val="dk1"/>
                </a:solidFill>
              </a:rPr>
              <a:t>Topic 2 - Drinks &amp; Alcohol Selection</a:t>
            </a:r>
            <a:endParaRPr b="1" sz="2300">
              <a:solidFill>
                <a:schemeClr val="dk1"/>
              </a:solidFill>
            </a:endParaRPr>
          </a:p>
          <a:p>
            <a:pPr indent="-374650" lvl="1" marL="914400" rtl="0" algn="l">
              <a:lnSpc>
                <a:spcPct val="115000"/>
              </a:lnSpc>
              <a:spcBef>
                <a:spcPts val="0"/>
              </a:spcBef>
              <a:spcAft>
                <a:spcPts val="0"/>
              </a:spcAft>
              <a:buClr>
                <a:schemeClr val="dk1"/>
              </a:buClr>
              <a:buSzPts val="2300"/>
              <a:buChar char="○"/>
            </a:pPr>
            <a:r>
              <a:rPr b="1" lang="en-US" sz="2300">
                <a:solidFill>
                  <a:schemeClr val="dk1"/>
                </a:solidFill>
              </a:rPr>
              <a:t>Insight:</a:t>
            </a:r>
            <a:r>
              <a:rPr lang="en-US" sz="2300">
                <a:solidFill>
                  <a:schemeClr val="dk1"/>
                </a:solidFill>
              </a:rPr>
              <a:t> A strong beverage program enhances customer satisfaction.</a:t>
            </a:r>
            <a:endParaRPr sz="2300">
              <a:solidFill>
                <a:schemeClr val="dk1"/>
              </a:solidFill>
            </a:endParaRPr>
          </a:p>
          <a:p>
            <a:pPr indent="-374650" lvl="0" marL="457200" rtl="0" algn="l">
              <a:lnSpc>
                <a:spcPct val="115000"/>
              </a:lnSpc>
              <a:spcBef>
                <a:spcPts val="0"/>
              </a:spcBef>
              <a:spcAft>
                <a:spcPts val="0"/>
              </a:spcAft>
              <a:buClr>
                <a:schemeClr val="dk1"/>
              </a:buClr>
              <a:buSzPts val="2300"/>
              <a:buAutoNum type="arabicPeriod"/>
            </a:pPr>
            <a:r>
              <a:rPr b="1" lang="en-US" sz="2300">
                <a:solidFill>
                  <a:schemeClr val="dk1"/>
                </a:solidFill>
              </a:rPr>
              <a:t>Topic 3 - Seafood &amp; Shellfish</a:t>
            </a:r>
            <a:endParaRPr b="1" sz="2300">
              <a:solidFill>
                <a:schemeClr val="dk1"/>
              </a:solidFill>
            </a:endParaRPr>
          </a:p>
          <a:p>
            <a:pPr indent="-374650" lvl="1" marL="914400" rtl="0" algn="l">
              <a:lnSpc>
                <a:spcPct val="115000"/>
              </a:lnSpc>
              <a:spcBef>
                <a:spcPts val="0"/>
              </a:spcBef>
              <a:spcAft>
                <a:spcPts val="0"/>
              </a:spcAft>
              <a:buClr>
                <a:schemeClr val="dk1"/>
              </a:buClr>
              <a:buSzPts val="2300"/>
              <a:buChar char="○"/>
            </a:pPr>
            <a:r>
              <a:rPr b="1" lang="en-US" sz="2300">
                <a:solidFill>
                  <a:schemeClr val="dk1"/>
                </a:solidFill>
              </a:rPr>
              <a:t>Insight:</a:t>
            </a:r>
            <a:r>
              <a:rPr lang="en-US" sz="2300">
                <a:solidFill>
                  <a:schemeClr val="dk1"/>
                </a:solidFill>
              </a:rPr>
              <a:t> Seafood quality is a critical factor in customer reviews.</a:t>
            </a:r>
            <a:endParaRPr sz="2300">
              <a:solidFill>
                <a:schemeClr val="dk1"/>
              </a:solidFill>
            </a:endParaRPr>
          </a:p>
          <a:p>
            <a:pPr indent="-374650" lvl="0" marL="457200" rtl="0" algn="l">
              <a:lnSpc>
                <a:spcPct val="115000"/>
              </a:lnSpc>
              <a:spcBef>
                <a:spcPts val="0"/>
              </a:spcBef>
              <a:spcAft>
                <a:spcPts val="0"/>
              </a:spcAft>
              <a:buClr>
                <a:schemeClr val="dk1"/>
              </a:buClr>
              <a:buSzPts val="2300"/>
              <a:buAutoNum type="arabicPeriod"/>
            </a:pPr>
            <a:r>
              <a:rPr b="1" lang="en-US" sz="2300">
                <a:solidFill>
                  <a:schemeClr val="dk1"/>
                </a:solidFill>
              </a:rPr>
              <a:t>Topic 4 - Chinese &amp; Sichuan Cuisine</a:t>
            </a:r>
            <a:endParaRPr b="1" sz="2300">
              <a:solidFill>
                <a:schemeClr val="dk1"/>
              </a:solidFill>
            </a:endParaRPr>
          </a:p>
          <a:p>
            <a:pPr indent="-374650" lvl="1" marL="914400" rtl="0" algn="l">
              <a:lnSpc>
                <a:spcPct val="115000"/>
              </a:lnSpc>
              <a:spcBef>
                <a:spcPts val="0"/>
              </a:spcBef>
              <a:spcAft>
                <a:spcPts val="0"/>
              </a:spcAft>
              <a:buClr>
                <a:schemeClr val="dk1"/>
              </a:buClr>
              <a:buSzPts val="2300"/>
              <a:buChar char="○"/>
            </a:pPr>
            <a:r>
              <a:rPr b="1" lang="en-US" sz="2300">
                <a:solidFill>
                  <a:schemeClr val="dk1"/>
                </a:solidFill>
              </a:rPr>
              <a:t>Insight:</a:t>
            </a:r>
            <a:r>
              <a:rPr lang="en-US" sz="2300">
                <a:solidFill>
                  <a:schemeClr val="dk1"/>
                </a:solidFill>
              </a:rPr>
              <a:t> Authenticity is a major driver of satisfaction in ethnic cuisine.</a:t>
            </a:r>
            <a:endParaRPr sz="2300">
              <a:solidFill>
                <a:schemeClr val="dk1"/>
              </a:solidFill>
            </a:endParaRPr>
          </a:p>
          <a:p>
            <a:pPr indent="-374650" lvl="0" marL="457200" rtl="0" algn="l">
              <a:lnSpc>
                <a:spcPct val="115000"/>
              </a:lnSpc>
              <a:spcBef>
                <a:spcPts val="0"/>
              </a:spcBef>
              <a:spcAft>
                <a:spcPts val="0"/>
              </a:spcAft>
              <a:buClr>
                <a:schemeClr val="dk1"/>
              </a:buClr>
              <a:buSzPts val="2300"/>
              <a:buAutoNum type="arabicPeriod"/>
            </a:pPr>
            <a:r>
              <a:rPr b="1" lang="en-US" sz="2300">
                <a:solidFill>
                  <a:schemeClr val="dk1"/>
                </a:solidFill>
              </a:rPr>
              <a:t>Topic 5 - Restaurant Closures &amp; Openings</a:t>
            </a:r>
            <a:endParaRPr b="1" sz="2300">
              <a:solidFill>
                <a:schemeClr val="dk1"/>
              </a:solidFill>
            </a:endParaRPr>
          </a:p>
          <a:p>
            <a:pPr indent="-374650" lvl="1" marL="914400" rtl="0" algn="l">
              <a:lnSpc>
                <a:spcPct val="115000"/>
              </a:lnSpc>
              <a:spcBef>
                <a:spcPts val="0"/>
              </a:spcBef>
              <a:spcAft>
                <a:spcPts val="0"/>
              </a:spcAft>
              <a:buClr>
                <a:schemeClr val="dk1"/>
              </a:buClr>
              <a:buSzPts val="2300"/>
              <a:buChar char="○"/>
            </a:pPr>
            <a:r>
              <a:rPr b="1" lang="en-US" sz="2300">
                <a:solidFill>
                  <a:schemeClr val="dk1"/>
                </a:solidFill>
              </a:rPr>
              <a:t>Insight:</a:t>
            </a:r>
            <a:r>
              <a:rPr lang="en-US" sz="2300">
                <a:solidFill>
                  <a:schemeClr val="dk1"/>
                </a:solidFill>
              </a:rPr>
              <a:t>Closures &amp; inconsistent availability (-ve)ly impact perception.</a:t>
            </a:r>
            <a:endParaRPr sz="2300">
              <a:solidFill>
                <a:schemeClr val="dk1"/>
              </a:solidFill>
            </a:endParaRPr>
          </a:p>
          <a:p>
            <a:pPr indent="-374650" lvl="0" marL="457200" rtl="0" algn="l">
              <a:lnSpc>
                <a:spcPct val="115000"/>
              </a:lnSpc>
              <a:spcBef>
                <a:spcPts val="0"/>
              </a:spcBef>
              <a:spcAft>
                <a:spcPts val="0"/>
              </a:spcAft>
              <a:buClr>
                <a:schemeClr val="dk1"/>
              </a:buClr>
              <a:buSzPts val="2300"/>
              <a:buAutoNum type="arabicPeriod"/>
            </a:pPr>
            <a:r>
              <a:rPr b="1" lang="en-US" sz="2300">
                <a:solidFill>
                  <a:schemeClr val="dk1"/>
                </a:solidFill>
              </a:rPr>
              <a:t>Topic 6 - Reservations &amp; Wait Times</a:t>
            </a:r>
            <a:endParaRPr b="1" sz="2300">
              <a:solidFill>
                <a:schemeClr val="dk1"/>
              </a:solidFill>
            </a:endParaRPr>
          </a:p>
          <a:p>
            <a:pPr indent="-374650" lvl="1" marL="914400" rtl="0" algn="l">
              <a:lnSpc>
                <a:spcPct val="115000"/>
              </a:lnSpc>
              <a:spcBef>
                <a:spcPts val="0"/>
              </a:spcBef>
              <a:spcAft>
                <a:spcPts val="0"/>
              </a:spcAft>
              <a:buClr>
                <a:schemeClr val="dk1"/>
              </a:buClr>
              <a:buSzPts val="2300"/>
              <a:buChar char="○"/>
            </a:pPr>
            <a:r>
              <a:rPr b="1" lang="en-US" sz="2300">
                <a:solidFill>
                  <a:schemeClr val="dk1"/>
                </a:solidFill>
              </a:rPr>
              <a:t>Insight:</a:t>
            </a:r>
            <a:r>
              <a:rPr lang="en-US" sz="2300">
                <a:solidFill>
                  <a:schemeClr val="dk1"/>
                </a:solidFill>
              </a:rPr>
              <a:t> Long wait times frustrate customers, efficient reservations matter.</a:t>
            </a:r>
            <a:endParaRPr sz="2300">
              <a:solidFill>
                <a:schemeClr val="dk1"/>
              </a:solidFill>
            </a:endParaRPr>
          </a:p>
          <a:p>
            <a:pPr indent="-374650" lvl="0" marL="457200" rtl="0" algn="l">
              <a:lnSpc>
                <a:spcPct val="115000"/>
              </a:lnSpc>
              <a:spcBef>
                <a:spcPts val="0"/>
              </a:spcBef>
              <a:spcAft>
                <a:spcPts val="0"/>
              </a:spcAft>
              <a:buClr>
                <a:schemeClr val="dk1"/>
              </a:buClr>
              <a:buSzPts val="2300"/>
              <a:buAutoNum type="arabicPeriod"/>
            </a:pPr>
            <a:r>
              <a:rPr b="1" lang="en-US" sz="2300">
                <a:solidFill>
                  <a:schemeClr val="dk1"/>
                </a:solidFill>
              </a:rPr>
              <a:t>Topic 7 - Parking &amp; Outdoor Seating</a:t>
            </a:r>
            <a:endParaRPr b="1" sz="2300">
              <a:solidFill>
                <a:schemeClr val="dk1"/>
              </a:solidFill>
            </a:endParaRPr>
          </a:p>
          <a:p>
            <a:pPr indent="-374650" lvl="1" marL="914400" rtl="0" algn="l">
              <a:lnSpc>
                <a:spcPct val="115000"/>
              </a:lnSpc>
              <a:spcBef>
                <a:spcPts val="0"/>
              </a:spcBef>
              <a:spcAft>
                <a:spcPts val="0"/>
              </a:spcAft>
              <a:buClr>
                <a:schemeClr val="dk1"/>
              </a:buClr>
              <a:buSzPts val="2300"/>
              <a:buChar char="○"/>
            </a:pPr>
            <a:r>
              <a:rPr b="1" lang="en-US" sz="2300">
                <a:solidFill>
                  <a:schemeClr val="dk1"/>
                </a:solidFill>
              </a:rPr>
              <a:t>Insight:</a:t>
            </a:r>
            <a:r>
              <a:rPr lang="en-US" sz="2300">
                <a:solidFill>
                  <a:schemeClr val="dk1"/>
                </a:solidFill>
              </a:rPr>
              <a:t> Accessibility &amp; seating options influence customer decisions.</a:t>
            </a:r>
            <a:endParaRPr sz="2300">
              <a:solidFill>
                <a:schemeClr val="dk1"/>
              </a:solidFill>
            </a:endParaRPr>
          </a:p>
          <a:p>
            <a:pPr indent="-374650" lvl="0" marL="457200" rtl="0" algn="l">
              <a:lnSpc>
                <a:spcPct val="115000"/>
              </a:lnSpc>
              <a:spcBef>
                <a:spcPts val="0"/>
              </a:spcBef>
              <a:spcAft>
                <a:spcPts val="0"/>
              </a:spcAft>
              <a:buClr>
                <a:schemeClr val="dk1"/>
              </a:buClr>
              <a:buSzPts val="2300"/>
              <a:buAutoNum type="arabicPeriod"/>
            </a:pPr>
            <a:r>
              <a:rPr b="1" lang="en-US" sz="2300">
                <a:solidFill>
                  <a:schemeClr val="dk1"/>
                </a:solidFill>
              </a:rPr>
              <a:t>Topic 8 - Tipping &amp; Gratuity Issues</a:t>
            </a:r>
            <a:endParaRPr b="1" sz="2300">
              <a:solidFill>
                <a:schemeClr val="dk1"/>
              </a:solidFill>
            </a:endParaRPr>
          </a:p>
          <a:p>
            <a:pPr indent="-374650" lvl="1" marL="914400" rtl="0" algn="l">
              <a:lnSpc>
                <a:spcPct val="115000"/>
              </a:lnSpc>
              <a:spcBef>
                <a:spcPts val="0"/>
              </a:spcBef>
              <a:spcAft>
                <a:spcPts val="0"/>
              </a:spcAft>
              <a:buClr>
                <a:schemeClr val="dk1"/>
              </a:buClr>
              <a:buSzPts val="2300"/>
              <a:buChar char="○"/>
            </a:pPr>
            <a:r>
              <a:rPr b="1" lang="en-US" sz="2300">
                <a:solidFill>
                  <a:schemeClr val="dk1"/>
                </a:solidFill>
              </a:rPr>
              <a:t>Insight:</a:t>
            </a:r>
            <a:r>
              <a:rPr lang="en-US" sz="2300">
                <a:solidFill>
                  <a:schemeClr val="dk1"/>
                </a:solidFill>
              </a:rPr>
              <a:t> Unclear tipping policies and rude service harm ratings.</a:t>
            </a:r>
            <a:endParaRPr sz="2300">
              <a:solidFill>
                <a:schemeClr val="dk1"/>
              </a:solidFill>
            </a:endParaRPr>
          </a:p>
          <a:p>
            <a:pPr indent="-374650" lvl="0" marL="457200" rtl="0" algn="l">
              <a:lnSpc>
                <a:spcPct val="115000"/>
              </a:lnSpc>
              <a:spcBef>
                <a:spcPts val="0"/>
              </a:spcBef>
              <a:spcAft>
                <a:spcPts val="0"/>
              </a:spcAft>
              <a:buClr>
                <a:schemeClr val="dk1"/>
              </a:buClr>
              <a:buSzPts val="2300"/>
              <a:buAutoNum type="arabicPeriod"/>
            </a:pPr>
            <a:r>
              <a:rPr b="1" lang="en-US" sz="2300">
                <a:solidFill>
                  <a:schemeClr val="dk1"/>
                </a:solidFill>
              </a:rPr>
              <a:t>Topic 9 - General Negative Sentiment</a:t>
            </a:r>
            <a:endParaRPr b="1" sz="2300">
              <a:solidFill>
                <a:schemeClr val="dk1"/>
              </a:solidFill>
            </a:endParaRPr>
          </a:p>
          <a:p>
            <a:pPr indent="-374650" lvl="0" marL="457200" rtl="0" algn="l">
              <a:lnSpc>
                <a:spcPct val="115000"/>
              </a:lnSpc>
              <a:spcBef>
                <a:spcPts val="0"/>
              </a:spcBef>
              <a:spcAft>
                <a:spcPts val="0"/>
              </a:spcAft>
              <a:buClr>
                <a:schemeClr val="dk1"/>
              </a:buClr>
              <a:buSzPts val="2300"/>
              <a:buChar char="●"/>
            </a:pPr>
            <a:r>
              <a:rPr b="1" lang="en-US" sz="2300">
                <a:solidFill>
                  <a:schemeClr val="dk1"/>
                </a:solidFill>
              </a:rPr>
              <a:t>Insight:</a:t>
            </a:r>
            <a:r>
              <a:rPr lang="en-US" sz="2300">
                <a:solidFill>
                  <a:schemeClr val="dk1"/>
                </a:solidFill>
              </a:rPr>
              <a:t> Negative experiences lead to strong dissatisfaction in reviews.</a:t>
            </a:r>
            <a:endParaRPr sz="2300">
              <a:solidFill>
                <a:schemeClr val="dk1"/>
              </a:solidFill>
            </a:endParaRPr>
          </a:p>
          <a:p>
            <a:pPr indent="0" lvl="0" marL="0" rtl="0" algn="l">
              <a:spcBef>
                <a:spcPts val="1200"/>
              </a:spcBef>
              <a:spcAft>
                <a:spcPts val="0"/>
              </a:spcAft>
              <a:buNone/>
            </a:pPr>
            <a:r>
              <a:t/>
            </a:r>
            <a:endParaRPr sz="2300">
              <a:solidFill>
                <a:schemeClr val="dk1"/>
              </a:solidFill>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9B6A3"/>
        </a:solidFill>
      </p:bgPr>
    </p:bg>
    <p:spTree>
      <p:nvGrpSpPr>
        <p:cNvPr id="329" name="Shape 329"/>
        <p:cNvGrpSpPr/>
        <p:nvPr/>
      </p:nvGrpSpPr>
      <p:grpSpPr>
        <a:xfrm>
          <a:off x="0" y="0"/>
          <a:ext cx="0" cy="0"/>
          <a:chOff x="0" y="0"/>
          <a:chExt cx="0" cy="0"/>
        </a:xfrm>
      </p:grpSpPr>
      <p:grpSp>
        <p:nvGrpSpPr>
          <p:cNvPr id="330" name="Google Shape;330;p26"/>
          <p:cNvGrpSpPr/>
          <p:nvPr/>
        </p:nvGrpSpPr>
        <p:grpSpPr>
          <a:xfrm>
            <a:off x="-3147972" y="-566082"/>
            <a:ext cx="7638532" cy="7638532"/>
            <a:chOff x="0" y="0"/>
            <a:chExt cx="812800" cy="812800"/>
          </a:xfrm>
        </p:grpSpPr>
        <p:sp>
          <p:nvSpPr>
            <p:cNvPr id="331" name="Google Shape;331;p26"/>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687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26"/>
            <p:cNvSpPr txBox="1"/>
            <p:nvPr/>
          </p:nvSpPr>
          <p:spPr>
            <a:xfrm>
              <a:off x="76200" y="47625"/>
              <a:ext cx="660300" cy="6891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pic>
        <p:nvPicPr>
          <p:cNvPr id="333" name="Google Shape;333;p26"/>
          <p:cNvPicPr preferRelativeResize="0"/>
          <p:nvPr/>
        </p:nvPicPr>
        <p:blipFill>
          <a:blip r:embed="rId3">
            <a:alphaModFix/>
          </a:blip>
          <a:stretch>
            <a:fillRect/>
          </a:stretch>
        </p:blipFill>
        <p:spPr>
          <a:xfrm>
            <a:off x="266825" y="294988"/>
            <a:ext cx="13070652" cy="4459475"/>
          </a:xfrm>
          <a:prstGeom prst="rect">
            <a:avLst/>
          </a:prstGeom>
          <a:noFill/>
          <a:ln>
            <a:noFill/>
          </a:ln>
        </p:spPr>
      </p:pic>
      <p:pic>
        <p:nvPicPr>
          <p:cNvPr id="334" name="Google Shape;334;p26"/>
          <p:cNvPicPr preferRelativeResize="0"/>
          <p:nvPr/>
        </p:nvPicPr>
        <p:blipFill>
          <a:blip r:embed="rId4">
            <a:alphaModFix/>
          </a:blip>
          <a:stretch>
            <a:fillRect/>
          </a:stretch>
        </p:blipFill>
        <p:spPr>
          <a:xfrm>
            <a:off x="1001575" y="5085125"/>
            <a:ext cx="4860599" cy="4860599"/>
          </a:xfrm>
          <a:prstGeom prst="rect">
            <a:avLst/>
          </a:prstGeom>
          <a:noFill/>
          <a:ln>
            <a:noFill/>
          </a:ln>
        </p:spPr>
      </p:pic>
      <p:pic>
        <p:nvPicPr>
          <p:cNvPr id="335" name="Google Shape;335;p26"/>
          <p:cNvPicPr preferRelativeResize="0"/>
          <p:nvPr/>
        </p:nvPicPr>
        <p:blipFill>
          <a:blip r:embed="rId5">
            <a:alphaModFix/>
          </a:blip>
          <a:stretch>
            <a:fillRect/>
          </a:stretch>
        </p:blipFill>
        <p:spPr>
          <a:xfrm>
            <a:off x="7059525" y="5085125"/>
            <a:ext cx="4860600" cy="4860600"/>
          </a:xfrm>
          <a:prstGeom prst="rect">
            <a:avLst/>
          </a:prstGeom>
          <a:noFill/>
          <a:ln>
            <a:noFill/>
          </a:ln>
        </p:spPr>
      </p:pic>
      <p:pic>
        <p:nvPicPr>
          <p:cNvPr id="336" name="Google Shape;336;p26"/>
          <p:cNvPicPr preferRelativeResize="0"/>
          <p:nvPr/>
        </p:nvPicPr>
        <p:blipFill>
          <a:blip r:embed="rId6">
            <a:alphaModFix/>
          </a:blip>
          <a:stretch>
            <a:fillRect/>
          </a:stretch>
        </p:blipFill>
        <p:spPr>
          <a:xfrm>
            <a:off x="13058226" y="5966300"/>
            <a:ext cx="3735975" cy="790900"/>
          </a:xfrm>
          <a:prstGeom prst="rect">
            <a:avLst/>
          </a:prstGeom>
          <a:noFill/>
          <a:ln>
            <a:noFill/>
          </a:ln>
        </p:spPr>
      </p:pic>
      <p:pic>
        <p:nvPicPr>
          <p:cNvPr id="337" name="Google Shape;337;p26"/>
          <p:cNvPicPr preferRelativeResize="0"/>
          <p:nvPr/>
        </p:nvPicPr>
        <p:blipFill>
          <a:blip r:embed="rId7">
            <a:alphaModFix/>
          </a:blip>
          <a:stretch>
            <a:fillRect/>
          </a:stretch>
        </p:blipFill>
        <p:spPr>
          <a:xfrm>
            <a:off x="13083125" y="5057500"/>
            <a:ext cx="3735975" cy="790925"/>
          </a:xfrm>
          <a:prstGeom prst="rect">
            <a:avLst/>
          </a:prstGeom>
          <a:noFill/>
          <a:ln>
            <a:noFill/>
          </a:ln>
        </p:spPr>
      </p:pic>
      <p:pic>
        <p:nvPicPr>
          <p:cNvPr id="338" name="Google Shape;338;p26"/>
          <p:cNvPicPr preferRelativeResize="0"/>
          <p:nvPr/>
        </p:nvPicPr>
        <p:blipFill rotWithShape="1">
          <a:blip r:embed="rId8">
            <a:alphaModFix/>
          </a:blip>
          <a:srcRect b="10706" l="0" r="10706" t="0"/>
          <a:stretch/>
        </p:blipFill>
        <p:spPr>
          <a:xfrm>
            <a:off x="13024200" y="6978413"/>
            <a:ext cx="3804025" cy="790925"/>
          </a:xfrm>
          <a:prstGeom prst="rect">
            <a:avLst/>
          </a:prstGeom>
          <a:noFill/>
          <a:ln>
            <a:noFill/>
          </a:ln>
        </p:spPr>
      </p:pic>
      <p:pic>
        <p:nvPicPr>
          <p:cNvPr id="339" name="Google Shape;339;p26"/>
          <p:cNvPicPr preferRelativeResize="0"/>
          <p:nvPr/>
        </p:nvPicPr>
        <p:blipFill>
          <a:blip r:embed="rId9">
            <a:alphaModFix/>
          </a:blip>
          <a:stretch>
            <a:fillRect/>
          </a:stretch>
        </p:blipFill>
        <p:spPr>
          <a:xfrm>
            <a:off x="13024200" y="7969025"/>
            <a:ext cx="3804025" cy="871150"/>
          </a:xfrm>
          <a:prstGeom prst="rect">
            <a:avLst/>
          </a:prstGeom>
          <a:noFill/>
          <a:ln>
            <a:noFill/>
          </a:ln>
        </p:spPr>
      </p:pic>
      <p:pic>
        <p:nvPicPr>
          <p:cNvPr id="340" name="Google Shape;340;p26"/>
          <p:cNvPicPr preferRelativeResize="0"/>
          <p:nvPr/>
        </p:nvPicPr>
        <p:blipFill>
          <a:blip r:embed="rId10">
            <a:alphaModFix/>
          </a:blip>
          <a:stretch>
            <a:fillRect/>
          </a:stretch>
        </p:blipFill>
        <p:spPr>
          <a:xfrm>
            <a:off x="13049100" y="9039850"/>
            <a:ext cx="3804025" cy="844900"/>
          </a:xfrm>
          <a:prstGeom prst="rect">
            <a:avLst/>
          </a:prstGeom>
          <a:noFill/>
          <a:ln>
            <a:noFill/>
          </a:ln>
        </p:spPr>
      </p:pic>
      <p:sp>
        <p:nvSpPr>
          <p:cNvPr id="341" name="Google Shape;341;p26"/>
          <p:cNvSpPr txBox="1"/>
          <p:nvPr/>
        </p:nvSpPr>
        <p:spPr>
          <a:xfrm>
            <a:off x="13954700" y="-17750"/>
            <a:ext cx="3918900" cy="3830700"/>
          </a:xfrm>
          <a:prstGeom prst="rect">
            <a:avLst/>
          </a:prstGeom>
          <a:noFill/>
          <a:ln>
            <a:noFill/>
          </a:ln>
        </p:spPr>
        <p:txBody>
          <a:bodyPr anchorCtr="0" anchor="t" bIns="0" lIns="0" spcFirstLastPara="1" rIns="0" wrap="square" tIns="0">
            <a:spAutoFit/>
          </a:bodyPr>
          <a:lstStyle/>
          <a:p>
            <a:pPr indent="0" lvl="0" marL="0" marR="0" rtl="0" algn="ctr">
              <a:lnSpc>
                <a:spcPct val="110998"/>
              </a:lnSpc>
              <a:spcBef>
                <a:spcPts val="0"/>
              </a:spcBef>
              <a:spcAft>
                <a:spcPts val="0"/>
              </a:spcAft>
              <a:buNone/>
            </a:pPr>
            <a:r>
              <a:rPr lang="en-US" sz="9138">
                <a:solidFill>
                  <a:srgbClr val="FFFFFF"/>
                </a:solidFill>
                <a:latin typeface="Anton"/>
                <a:ea typeface="Anton"/>
                <a:cs typeface="Anton"/>
                <a:sym typeface="Anton"/>
              </a:rPr>
              <a:t>I</a:t>
            </a:r>
            <a:r>
              <a:rPr lang="en-US" sz="8137">
                <a:solidFill>
                  <a:srgbClr val="FFFFFF"/>
                </a:solidFill>
                <a:latin typeface="Anton"/>
                <a:ea typeface="Anton"/>
                <a:cs typeface="Anton"/>
                <a:sym typeface="Anton"/>
              </a:rPr>
              <a:t>nsights/Results</a:t>
            </a:r>
            <a:r>
              <a:rPr lang="en-US" sz="9138">
                <a:solidFill>
                  <a:srgbClr val="FFFFFF"/>
                </a:solidFill>
                <a:latin typeface="Anton"/>
                <a:ea typeface="Anton"/>
                <a:cs typeface="Anton"/>
                <a:sym typeface="Anton"/>
              </a:rPr>
              <a:t> </a:t>
            </a:r>
            <a:endParaRPr sz="9138">
              <a:solidFill>
                <a:srgbClr val="FFFFFF"/>
              </a:solidFill>
              <a:latin typeface="Anton"/>
              <a:ea typeface="Anton"/>
              <a:cs typeface="Anton"/>
              <a:sym typeface="Anton"/>
            </a:endParaRPr>
          </a:p>
          <a:p>
            <a:pPr indent="0" lvl="0" marL="457200" marR="0" rtl="0" algn="l">
              <a:lnSpc>
                <a:spcPct val="110998"/>
              </a:lnSpc>
              <a:spcBef>
                <a:spcPts val="0"/>
              </a:spcBef>
              <a:spcAft>
                <a:spcPts val="0"/>
              </a:spcAft>
              <a:buNone/>
            </a:pPr>
            <a:r>
              <a:t/>
            </a:r>
            <a:endParaRPr sz="4600"/>
          </a:p>
        </p:txBody>
      </p:sp>
      <p:sp>
        <p:nvSpPr>
          <p:cNvPr id="342" name="Google Shape;342;p26"/>
          <p:cNvSpPr txBox="1"/>
          <p:nvPr/>
        </p:nvSpPr>
        <p:spPr>
          <a:xfrm>
            <a:off x="10034775" y="5952950"/>
            <a:ext cx="6918000" cy="400200"/>
          </a:xfrm>
          <a:prstGeom prst="rect">
            <a:avLst/>
          </a:prstGeom>
          <a:noFill/>
          <a:ln>
            <a:noFill/>
          </a:ln>
        </p:spPr>
        <p:txBody>
          <a:bodyPr anchorCtr="0" anchor="t" bIns="91425" lIns="91425" spcFirstLastPara="1" rIns="91425" wrap="square" tIns="91425">
            <a:spAutoFit/>
          </a:bodyPr>
          <a:lstStyle/>
          <a:p>
            <a:pPr indent="0" lvl="0" marL="457200" rtl="0" algn="l">
              <a:lnSpc>
                <a:spcPct val="110998"/>
              </a:lnSpc>
              <a:spcBef>
                <a:spcPts val="0"/>
              </a:spcBef>
              <a:spcAft>
                <a:spcPts val="0"/>
              </a:spcAft>
              <a:buNone/>
            </a:pPr>
            <a:r>
              <a:t/>
            </a:r>
            <a:endParaRPr/>
          </a:p>
        </p:txBody>
      </p:sp>
      <p:sp>
        <p:nvSpPr>
          <p:cNvPr id="343" name="Google Shape;343;p26"/>
          <p:cNvSpPr txBox="1"/>
          <p:nvPr/>
        </p:nvSpPr>
        <p:spPr>
          <a:xfrm>
            <a:off x="12781200" y="2785775"/>
            <a:ext cx="5430600" cy="2167200"/>
          </a:xfrm>
          <a:prstGeom prst="rect">
            <a:avLst/>
          </a:prstGeom>
          <a:noFill/>
          <a:ln>
            <a:noFill/>
          </a:ln>
        </p:spPr>
        <p:txBody>
          <a:bodyPr anchorCtr="0" anchor="t" bIns="91425" lIns="91425" spcFirstLastPara="1" rIns="91425" wrap="square" tIns="91425">
            <a:spAutoFit/>
          </a:bodyPr>
          <a:lstStyle/>
          <a:p>
            <a:pPr indent="-482600" lvl="0" marL="457200" rtl="0" algn="ctr">
              <a:lnSpc>
                <a:spcPct val="110998"/>
              </a:lnSpc>
              <a:spcBef>
                <a:spcPts val="0"/>
              </a:spcBef>
              <a:spcAft>
                <a:spcPts val="0"/>
              </a:spcAft>
              <a:buClr>
                <a:schemeClr val="lt1"/>
              </a:buClr>
              <a:buSzPts val="4000"/>
              <a:buFont typeface="Anton"/>
              <a:buChar char="-"/>
            </a:pPr>
            <a:r>
              <a:rPr lang="en-US" sz="4000">
                <a:solidFill>
                  <a:schemeClr val="lt1"/>
                </a:solidFill>
                <a:latin typeface="Anton"/>
                <a:ea typeface="Anton"/>
                <a:cs typeface="Anton"/>
                <a:sym typeface="Anton"/>
              </a:rPr>
              <a:t>Topics clusters, Correlation and Trend over time</a:t>
            </a:r>
            <a:endParaRPr sz="4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9B6A3"/>
        </a:solidFill>
      </p:bgPr>
    </p:bg>
    <p:spTree>
      <p:nvGrpSpPr>
        <p:cNvPr id="347" name="Shape 347"/>
        <p:cNvGrpSpPr/>
        <p:nvPr/>
      </p:nvGrpSpPr>
      <p:grpSpPr>
        <a:xfrm>
          <a:off x="0" y="0"/>
          <a:ext cx="0" cy="0"/>
          <a:chOff x="0" y="0"/>
          <a:chExt cx="0" cy="0"/>
        </a:xfrm>
      </p:grpSpPr>
      <p:grpSp>
        <p:nvGrpSpPr>
          <p:cNvPr id="348" name="Google Shape;348;p27"/>
          <p:cNvGrpSpPr/>
          <p:nvPr/>
        </p:nvGrpSpPr>
        <p:grpSpPr>
          <a:xfrm>
            <a:off x="-1747509" y="7368946"/>
            <a:ext cx="6075397" cy="5836152"/>
            <a:chOff x="0" y="0"/>
            <a:chExt cx="1107255" cy="1063652"/>
          </a:xfrm>
        </p:grpSpPr>
        <p:sp>
          <p:nvSpPr>
            <p:cNvPr id="349" name="Google Shape;349;p27"/>
            <p:cNvSpPr/>
            <p:nvPr/>
          </p:nvSpPr>
          <p:spPr>
            <a:xfrm>
              <a:off x="0" y="0"/>
              <a:ext cx="1107255" cy="1063652"/>
            </a:xfrm>
            <a:custGeom>
              <a:rect b="b" l="l" r="r" t="t"/>
              <a:pathLst>
                <a:path extrusionOk="0" h="1063652" w="1107255">
                  <a:moveTo>
                    <a:pt x="553628" y="0"/>
                  </a:moveTo>
                  <a:cubicBezTo>
                    <a:pt x="247868" y="0"/>
                    <a:pt x="0" y="238107"/>
                    <a:pt x="0" y="531826"/>
                  </a:cubicBezTo>
                  <a:cubicBezTo>
                    <a:pt x="0" y="825545"/>
                    <a:pt x="247868" y="1063652"/>
                    <a:pt x="553628" y="1063652"/>
                  </a:cubicBezTo>
                  <a:cubicBezTo>
                    <a:pt x="859388" y="1063652"/>
                    <a:pt x="1107255" y="825545"/>
                    <a:pt x="1107255" y="531826"/>
                  </a:cubicBezTo>
                  <a:cubicBezTo>
                    <a:pt x="1107255" y="238107"/>
                    <a:pt x="859388" y="0"/>
                    <a:pt x="553628" y="0"/>
                  </a:cubicBezTo>
                  <a:close/>
                </a:path>
              </a:pathLst>
            </a:custGeom>
            <a:solidFill>
              <a:srgbClr val="6687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27"/>
            <p:cNvSpPr txBox="1"/>
            <p:nvPr/>
          </p:nvSpPr>
          <p:spPr>
            <a:xfrm>
              <a:off x="103805" y="71142"/>
              <a:ext cx="899700" cy="8928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51" name="Google Shape;351;p27"/>
          <p:cNvGrpSpPr/>
          <p:nvPr/>
        </p:nvGrpSpPr>
        <p:grpSpPr>
          <a:xfrm>
            <a:off x="15014295" y="-1097762"/>
            <a:ext cx="3573444" cy="3432724"/>
            <a:chOff x="0" y="0"/>
            <a:chExt cx="1107255" cy="1063652"/>
          </a:xfrm>
        </p:grpSpPr>
        <p:sp>
          <p:nvSpPr>
            <p:cNvPr id="352" name="Google Shape;352;p27"/>
            <p:cNvSpPr/>
            <p:nvPr/>
          </p:nvSpPr>
          <p:spPr>
            <a:xfrm>
              <a:off x="0" y="0"/>
              <a:ext cx="1107255" cy="1063652"/>
            </a:xfrm>
            <a:custGeom>
              <a:rect b="b" l="l" r="r" t="t"/>
              <a:pathLst>
                <a:path extrusionOk="0" h="1063652" w="1107255">
                  <a:moveTo>
                    <a:pt x="553628" y="0"/>
                  </a:moveTo>
                  <a:cubicBezTo>
                    <a:pt x="247868" y="0"/>
                    <a:pt x="0" y="238107"/>
                    <a:pt x="0" y="531826"/>
                  </a:cubicBezTo>
                  <a:cubicBezTo>
                    <a:pt x="0" y="825545"/>
                    <a:pt x="247868" y="1063652"/>
                    <a:pt x="553628" y="1063652"/>
                  </a:cubicBezTo>
                  <a:cubicBezTo>
                    <a:pt x="859388" y="1063652"/>
                    <a:pt x="1107255" y="825545"/>
                    <a:pt x="1107255" y="531826"/>
                  </a:cubicBezTo>
                  <a:cubicBezTo>
                    <a:pt x="1107255" y="238107"/>
                    <a:pt x="859388" y="0"/>
                    <a:pt x="553628" y="0"/>
                  </a:cubicBezTo>
                  <a:close/>
                </a:path>
              </a:pathLst>
            </a:custGeom>
            <a:solidFill>
              <a:srgbClr val="6687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27"/>
            <p:cNvSpPr txBox="1"/>
            <p:nvPr/>
          </p:nvSpPr>
          <p:spPr>
            <a:xfrm>
              <a:off x="103805" y="71142"/>
              <a:ext cx="899700" cy="8928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354" name="Google Shape;354;p27"/>
          <p:cNvSpPr txBox="1"/>
          <p:nvPr/>
        </p:nvSpPr>
        <p:spPr>
          <a:xfrm>
            <a:off x="519550" y="194850"/>
            <a:ext cx="11769300" cy="2399100"/>
          </a:xfrm>
          <a:prstGeom prst="rect">
            <a:avLst/>
          </a:prstGeom>
          <a:noFill/>
          <a:ln>
            <a:noFill/>
          </a:ln>
        </p:spPr>
        <p:txBody>
          <a:bodyPr anchorCtr="0" anchor="t" bIns="0" lIns="0" spcFirstLastPara="1" rIns="0" wrap="square" tIns="0">
            <a:spAutoFit/>
          </a:bodyPr>
          <a:lstStyle/>
          <a:p>
            <a:pPr indent="0" lvl="0" marL="0" marR="0" rtl="0" algn="l">
              <a:lnSpc>
                <a:spcPct val="110998"/>
              </a:lnSpc>
              <a:spcBef>
                <a:spcPts val="0"/>
              </a:spcBef>
              <a:spcAft>
                <a:spcPts val="0"/>
              </a:spcAft>
              <a:buNone/>
            </a:pPr>
            <a:r>
              <a:rPr lang="en-US" sz="9538">
                <a:solidFill>
                  <a:srgbClr val="FFFFFF"/>
                </a:solidFill>
                <a:latin typeface="Anton"/>
                <a:ea typeface="Anton"/>
                <a:cs typeface="Anton"/>
                <a:sym typeface="Anton"/>
              </a:rPr>
              <a:t>Insights/Results </a:t>
            </a:r>
            <a:endParaRPr sz="9538">
              <a:solidFill>
                <a:srgbClr val="FFFFFF"/>
              </a:solidFill>
              <a:latin typeface="Anton"/>
              <a:ea typeface="Anton"/>
              <a:cs typeface="Anton"/>
              <a:sym typeface="Anton"/>
            </a:endParaRPr>
          </a:p>
          <a:p>
            <a:pPr indent="-546100" lvl="0" marL="457200" marR="0" rtl="0" algn="l">
              <a:lnSpc>
                <a:spcPct val="110998"/>
              </a:lnSpc>
              <a:spcBef>
                <a:spcPts val="0"/>
              </a:spcBef>
              <a:spcAft>
                <a:spcPts val="0"/>
              </a:spcAft>
              <a:buClr>
                <a:srgbClr val="FFFFFF"/>
              </a:buClr>
              <a:buSzPts val="5000"/>
              <a:buFont typeface="Anton"/>
              <a:buChar char="-"/>
            </a:pPr>
            <a:r>
              <a:rPr lang="en-US" sz="5000">
                <a:solidFill>
                  <a:srgbClr val="FFFFFF"/>
                </a:solidFill>
                <a:latin typeface="Anton"/>
                <a:ea typeface="Anton"/>
                <a:cs typeface="Anton"/>
                <a:sym typeface="Anton"/>
              </a:rPr>
              <a:t>Sentiment Classification Topic Modeling</a:t>
            </a:r>
            <a:endParaRPr sz="5000"/>
          </a:p>
        </p:txBody>
      </p:sp>
      <p:pic>
        <p:nvPicPr>
          <p:cNvPr id="355" name="Google Shape;355;p27"/>
          <p:cNvPicPr preferRelativeResize="0"/>
          <p:nvPr/>
        </p:nvPicPr>
        <p:blipFill>
          <a:blip r:embed="rId3">
            <a:alphaModFix/>
          </a:blip>
          <a:stretch>
            <a:fillRect/>
          </a:stretch>
        </p:blipFill>
        <p:spPr>
          <a:xfrm>
            <a:off x="519550" y="2957100"/>
            <a:ext cx="9578925" cy="6817576"/>
          </a:xfrm>
          <a:prstGeom prst="rect">
            <a:avLst/>
          </a:prstGeom>
          <a:noFill/>
          <a:ln>
            <a:noFill/>
          </a:ln>
        </p:spPr>
      </p:pic>
      <p:sp>
        <p:nvSpPr>
          <p:cNvPr id="356" name="Google Shape;356;p27"/>
          <p:cNvSpPr txBox="1"/>
          <p:nvPr/>
        </p:nvSpPr>
        <p:spPr>
          <a:xfrm>
            <a:off x="10385650" y="2440038"/>
            <a:ext cx="7461300" cy="2439900"/>
          </a:xfrm>
          <a:prstGeom prst="rect">
            <a:avLst/>
          </a:prstGeom>
          <a:noFill/>
          <a:ln>
            <a:noFill/>
          </a:ln>
        </p:spPr>
        <p:txBody>
          <a:bodyPr anchorCtr="0" anchor="t" bIns="91425" lIns="91425" spcFirstLastPara="1" rIns="91425" wrap="square" tIns="91425">
            <a:noAutofit/>
          </a:bodyPr>
          <a:lstStyle/>
          <a:p>
            <a:pPr indent="-431800" lvl="0" marL="457200" rtl="0" algn="l">
              <a:spcBef>
                <a:spcPts val="0"/>
              </a:spcBef>
              <a:spcAft>
                <a:spcPts val="0"/>
              </a:spcAft>
              <a:buClr>
                <a:schemeClr val="dk1"/>
              </a:buClr>
              <a:buSzPts val="3200"/>
              <a:buFont typeface="Calibri"/>
              <a:buChar char="●"/>
            </a:pPr>
            <a:r>
              <a:rPr b="1" lang="en-US" sz="3200">
                <a:solidFill>
                  <a:schemeClr val="dk1"/>
                </a:solidFill>
                <a:latin typeface="Calibri"/>
                <a:ea typeface="Calibri"/>
                <a:cs typeface="Calibri"/>
                <a:sym typeface="Calibri"/>
              </a:rPr>
              <a:t>All sentiments: </a:t>
            </a:r>
            <a:endParaRPr b="1" sz="3200">
              <a:solidFill>
                <a:schemeClr val="dk1"/>
              </a:solidFill>
              <a:latin typeface="Calibri"/>
              <a:ea typeface="Calibri"/>
              <a:cs typeface="Calibri"/>
              <a:sym typeface="Calibri"/>
            </a:endParaRPr>
          </a:p>
          <a:p>
            <a:pPr indent="-431800" lvl="1" marL="914400" rtl="0" algn="l">
              <a:spcBef>
                <a:spcPts val="0"/>
              </a:spcBef>
              <a:spcAft>
                <a:spcPts val="0"/>
              </a:spcAft>
              <a:buClr>
                <a:schemeClr val="dk1"/>
              </a:buClr>
              <a:buSzPts val="3200"/>
              <a:buFont typeface="Calibri"/>
              <a:buChar char="○"/>
            </a:pPr>
            <a:r>
              <a:rPr i="1" lang="en-US" sz="3200">
                <a:solidFill>
                  <a:schemeClr val="dk1"/>
                </a:solidFill>
                <a:latin typeface="Calibri"/>
                <a:ea typeface="Calibri"/>
                <a:cs typeface="Calibri"/>
                <a:sym typeface="Calibri"/>
              </a:rPr>
              <a:t>Topics:</a:t>
            </a:r>
            <a:endParaRPr i="1" sz="3200">
              <a:solidFill>
                <a:schemeClr val="dk1"/>
              </a:solidFill>
              <a:latin typeface="Calibri"/>
              <a:ea typeface="Calibri"/>
              <a:cs typeface="Calibri"/>
              <a:sym typeface="Calibri"/>
            </a:endParaRPr>
          </a:p>
          <a:p>
            <a:pPr indent="-431800" lvl="2" marL="1371600" rtl="0" algn="l">
              <a:spcBef>
                <a:spcPts val="0"/>
              </a:spcBef>
              <a:spcAft>
                <a:spcPts val="0"/>
              </a:spcAft>
              <a:buClr>
                <a:schemeClr val="dk1"/>
              </a:buClr>
              <a:buSzPts val="3200"/>
              <a:buFont typeface="Calibri"/>
              <a:buChar char="■"/>
            </a:pPr>
            <a:r>
              <a:rPr lang="en-US" sz="3200">
                <a:solidFill>
                  <a:schemeClr val="dk1"/>
                </a:solidFill>
                <a:latin typeface="Calibri"/>
                <a:ea typeface="Calibri"/>
                <a:cs typeface="Calibri"/>
                <a:sym typeface="Calibri"/>
              </a:rPr>
              <a:t>food_good_lunch_great pizza_italian_past_best</a:t>
            </a:r>
            <a:endParaRPr sz="3200">
              <a:solidFill>
                <a:schemeClr val="dk1"/>
              </a:solidFill>
              <a:latin typeface="Calibri"/>
              <a:ea typeface="Calibri"/>
              <a:cs typeface="Calibri"/>
              <a:sym typeface="Calibri"/>
            </a:endParaRPr>
          </a:p>
          <a:p>
            <a:pPr indent="-431800" lvl="1" marL="914400" rtl="0" algn="l">
              <a:spcBef>
                <a:spcPts val="0"/>
              </a:spcBef>
              <a:spcAft>
                <a:spcPts val="0"/>
              </a:spcAft>
              <a:buClr>
                <a:schemeClr val="dk1"/>
              </a:buClr>
              <a:buSzPts val="3200"/>
              <a:buFont typeface="Calibri"/>
              <a:buChar char="○"/>
            </a:pPr>
            <a:r>
              <a:rPr lang="en-US" sz="3200">
                <a:solidFill>
                  <a:schemeClr val="dk1"/>
                </a:solidFill>
                <a:latin typeface="Calibri"/>
                <a:ea typeface="Calibri"/>
                <a:cs typeface="Calibri"/>
                <a:sym typeface="Calibri"/>
              </a:rPr>
              <a:t>Food quality is key indicator for overall restaurant experience</a:t>
            </a:r>
            <a:endParaRPr sz="3200">
              <a:solidFill>
                <a:schemeClr val="dk1"/>
              </a:solidFill>
              <a:latin typeface="Calibri"/>
              <a:ea typeface="Calibri"/>
              <a:cs typeface="Calibri"/>
              <a:sym typeface="Calibri"/>
            </a:endParaRPr>
          </a:p>
        </p:txBody>
      </p:sp>
      <p:sp>
        <p:nvSpPr>
          <p:cNvPr id="357" name="Google Shape;357;p27"/>
          <p:cNvSpPr txBox="1"/>
          <p:nvPr/>
        </p:nvSpPr>
        <p:spPr>
          <a:xfrm>
            <a:off x="10385650" y="5672775"/>
            <a:ext cx="7647000" cy="2165700"/>
          </a:xfrm>
          <a:prstGeom prst="rect">
            <a:avLst/>
          </a:prstGeom>
          <a:noFill/>
          <a:ln>
            <a:noFill/>
          </a:ln>
        </p:spPr>
        <p:txBody>
          <a:bodyPr anchorCtr="0" anchor="t" bIns="91425" lIns="91425" spcFirstLastPara="1" rIns="91425" wrap="square" tIns="91425">
            <a:noAutofit/>
          </a:bodyPr>
          <a:lstStyle/>
          <a:p>
            <a:pPr indent="-431800" lvl="0" marL="457200" rtl="0" algn="l">
              <a:spcBef>
                <a:spcPts val="0"/>
              </a:spcBef>
              <a:spcAft>
                <a:spcPts val="0"/>
              </a:spcAft>
              <a:buClr>
                <a:schemeClr val="dk1"/>
              </a:buClr>
              <a:buSzPts val="3200"/>
              <a:buFont typeface="Calibri"/>
              <a:buChar char="●"/>
            </a:pPr>
            <a:r>
              <a:rPr b="1" lang="en-US" sz="3200">
                <a:solidFill>
                  <a:schemeClr val="dk1"/>
                </a:solidFill>
                <a:latin typeface="Calibri"/>
                <a:ea typeface="Calibri"/>
                <a:cs typeface="Calibri"/>
                <a:sym typeface="Calibri"/>
              </a:rPr>
              <a:t>Positive sentiment: </a:t>
            </a:r>
            <a:endParaRPr b="1" sz="3200">
              <a:solidFill>
                <a:schemeClr val="dk1"/>
              </a:solidFill>
              <a:latin typeface="Calibri"/>
              <a:ea typeface="Calibri"/>
              <a:cs typeface="Calibri"/>
              <a:sym typeface="Calibri"/>
            </a:endParaRPr>
          </a:p>
          <a:p>
            <a:pPr indent="-431800" lvl="1" marL="914400" rtl="0" algn="l">
              <a:spcBef>
                <a:spcPts val="0"/>
              </a:spcBef>
              <a:spcAft>
                <a:spcPts val="0"/>
              </a:spcAft>
              <a:buClr>
                <a:schemeClr val="dk1"/>
              </a:buClr>
              <a:buSzPts val="3200"/>
              <a:buFont typeface="Calibri"/>
              <a:buChar char="○"/>
            </a:pPr>
            <a:r>
              <a:rPr i="1" lang="en-US" sz="3200">
                <a:solidFill>
                  <a:schemeClr val="dk1"/>
                </a:solidFill>
                <a:latin typeface="Calibri"/>
                <a:ea typeface="Calibri"/>
                <a:cs typeface="Calibri"/>
                <a:sym typeface="Calibri"/>
              </a:rPr>
              <a:t>Topics:</a:t>
            </a:r>
            <a:endParaRPr i="1" sz="3200">
              <a:solidFill>
                <a:schemeClr val="dk1"/>
              </a:solidFill>
              <a:latin typeface="Calibri"/>
              <a:ea typeface="Calibri"/>
              <a:cs typeface="Calibri"/>
              <a:sym typeface="Calibri"/>
            </a:endParaRPr>
          </a:p>
          <a:p>
            <a:pPr indent="-431800" lvl="2" marL="1371600" rtl="0" algn="l">
              <a:spcBef>
                <a:spcPts val="0"/>
              </a:spcBef>
              <a:spcAft>
                <a:spcPts val="0"/>
              </a:spcAft>
              <a:buClr>
                <a:schemeClr val="dk1"/>
              </a:buClr>
              <a:buSzPts val="3200"/>
              <a:buFont typeface="Calibri"/>
              <a:buChar char="■"/>
            </a:pPr>
            <a:r>
              <a:rPr lang="en-US" sz="3200">
                <a:solidFill>
                  <a:schemeClr val="dk1"/>
                </a:solidFill>
                <a:latin typeface="Calibri"/>
                <a:ea typeface="Calibri"/>
                <a:cs typeface="Calibri"/>
                <a:sym typeface="Calibri"/>
              </a:rPr>
              <a:t>brunch_dinner_mimosas_sunday</a:t>
            </a:r>
            <a:endParaRPr sz="3200">
              <a:solidFill>
                <a:schemeClr val="dk1"/>
              </a:solidFill>
              <a:latin typeface="Calibri"/>
              <a:ea typeface="Calibri"/>
              <a:cs typeface="Calibri"/>
              <a:sym typeface="Calibri"/>
            </a:endParaRPr>
          </a:p>
          <a:p>
            <a:pPr indent="-431800" lvl="2" marL="1371600" rtl="0" algn="l">
              <a:spcBef>
                <a:spcPts val="0"/>
              </a:spcBef>
              <a:spcAft>
                <a:spcPts val="0"/>
              </a:spcAft>
              <a:buClr>
                <a:schemeClr val="dk1"/>
              </a:buClr>
              <a:buSzPts val="3200"/>
              <a:buFont typeface="Calibri"/>
              <a:buChar char="■"/>
            </a:pPr>
            <a:r>
              <a:rPr lang="en-US" sz="3200">
                <a:solidFill>
                  <a:schemeClr val="dk1"/>
                </a:solidFill>
                <a:latin typeface="Calibri"/>
                <a:ea typeface="Calibri"/>
                <a:cs typeface="Calibri"/>
                <a:sym typeface="Calibri"/>
              </a:rPr>
              <a:t>wine_beer_bar_selection</a:t>
            </a:r>
            <a:endParaRPr sz="3200">
              <a:solidFill>
                <a:schemeClr val="dk1"/>
              </a:solidFill>
              <a:latin typeface="Calibri"/>
              <a:ea typeface="Calibri"/>
              <a:cs typeface="Calibri"/>
              <a:sym typeface="Calibri"/>
            </a:endParaRPr>
          </a:p>
          <a:p>
            <a:pPr indent="-431800" lvl="2" marL="1371600" rtl="0" algn="l">
              <a:spcBef>
                <a:spcPts val="0"/>
              </a:spcBef>
              <a:spcAft>
                <a:spcPts val="0"/>
              </a:spcAft>
              <a:buClr>
                <a:schemeClr val="dk1"/>
              </a:buClr>
              <a:buSzPts val="3200"/>
              <a:buFont typeface="Calibri"/>
              <a:buChar char="■"/>
            </a:pPr>
            <a:r>
              <a:rPr lang="en-US" sz="3200">
                <a:solidFill>
                  <a:schemeClr val="dk1"/>
                </a:solidFill>
                <a:latin typeface="Calibri"/>
                <a:ea typeface="Calibri"/>
                <a:cs typeface="Calibri"/>
                <a:sym typeface="Calibri"/>
              </a:rPr>
              <a:t>patio_outside_seating_outdoor</a:t>
            </a:r>
            <a:endParaRPr sz="3200">
              <a:solidFill>
                <a:schemeClr val="dk1"/>
              </a:solidFill>
              <a:latin typeface="Calibri"/>
              <a:ea typeface="Calibri"/>
              <a:cs typeface="Calibri"/>
              <a:sym typeface="Calibri"/>
            </a:endParaRPr>
          </a:p>
          <a:p>
            <a:pPr indent="-431800" lvl="1" marL="914400" rtl="0" algn="l">
              <a:spcBef>
                <a:spcPts val="0"/>
              </a:spcBef>
              <a:spcAft>
                <a:spcPts val="0"/>
              </a:spcAft>
              <a:buClr>
                <a:schemeClr val="dk1"/>
              </a:buClr>
              <a:buSzPts val="3200"/>
              <a:buFont typeface="Calibri"/>
              <a:buChar char="○"/>
            </a:pPr>
            <a:r>
              <a:rPr lang="en-US" sz="3200">
                <a:solidFill>
                  <a:schemeClr val="dk1"/>
                </a:solidFill>
                <a:latin typeface="Calibri"/>
                <a:ea typeface="Calibri"/>
                <a:cs typeface="Calibri"/>
                <a:sym typeface="Calibri"/>
              </a:rPr>
              <a:t>Dining experience correlate with customer satisfaction</a:t>
            </a:r>
            <a:endParaRPr sz="3200">
              <a:solidFill>
                <a:schemeClr val="dk1"/>
              </a:solidFill>
              <a:latin typeface="Calibri"/>
              <a:ea typeface="Calibri"/>
              <a:cs typeface="Calibri"/>
              <a:sym typeface="Calibri"/>
            </a:endParaRPr>
          </a:p>
          <a:p>
            <a:pPr indent="-431800" lvl="2" marL="1371600" rtl="0" algn="l">
              <a:spcBef>
                <a:spcPts val="0"/>
              </a:spcBef>
              <a:spcAft>
                <a:spcPts val="0"/>
              </a:spcAft>
              <a:buClr>
                <a:schemeClr val="dk1"/>
              </a:buClr>
              <a:buSzPts val="3200"/>
              <a:buFont typeface="Calibri"/>
              <a:buChar char="■"/>
            </a:pPr>
            <a:r>
              <a:rPr lang="en-US" sz="3200">
                <a:solidFill>
                  <a:schemeClr val="dk1"/>
                </a:solidFill>
                <a:latin typeface="Calibri"/>
                <a:ea typeface="Calibri"/>
                <a:cs typeface="Calibri"/>
                <a:sym typeface="Calibri"/>
              </a:rPr>
              <a:t>Ambiance and specific dishes</a:t>
            </a:r>
            <a:endParaRPr sz="3200">
              <a:solidFill>
                <a:schemeClr val="dk1"/>
              </a:solidFill>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9B6A3"/>
        </a:solidFill>
      </p:bgPr>
    </p:bg>
    <p:spTree>
      <p:nvGrpSpPr>
        <p:cNvPr id="361" name="Shape 361"/>
        <p:cNvGrpSpPr/>
        <p:nvPr/>
      </p:nvGrpSpPr>
      <p:grpSpPr>
        <a:xfrm>
          <a:off x="0" y="0"/>
          <a:ext cx="0" cy="0"/>
          <a:chOff x="0" y="0"/>
          <a:chExt cx="0" cy="0"/>
        </a:xfrm>
      </p:grpSpPr>
      <p:grpSp>
        <p:nvGrpSpPr>
          <p:cNvPr id="362" name="Google Shape;362;p28"/>
          <p:cNvGrpSpPr/>
          <p:nvPr/>
        </p:nvGrpSpPr>
        <p:grpSpPr>
          <a:xfrm>
            <a:off x="-1747509" y="7368946"/>
            <a:ext cx="6075397" cy="5836152"/>
            <a:chOff x="0" y="0"/>
            <a:chExt cx="1107255" cy="1063652"/>
          </a:xfrm>
        </p:grpSpPr>
        <p:sp>
          <p:nvSpPr>
            <p:cNvPr id="363" name="Google Shape;363;p28"/>
            <p:cNvSpPr/>
            <p:nvPr/>
          </p:nvSpPr>
          <p:spPr>
            <a:xfrm>
              <a:off x="0" y="0"/>
              <a:ext cx="1107255" cy="1063652"/>
            </a:xfrm>
            <a:custGeom>
              <a:rect b="b" l="l" r="r" t="t"/>
              <a:pathLst>
                <a:path extrusionOk="0" h="1063652" w="1107255">
                  <a:moveTo>
                    <a:pt x="553628" y="0"/>
                  </a:moveTo>
                  <a:cubicBezTo>
                    <a:pt x="247868" y="0"/>
                    <a:pt x="0" y="238107"/>
                    <a:pt x="0" y="531826"/>
                  </a:cubicBezTo>
                  <a:cubicBezTo>
                    <a:pt x="0" y="825545"/>
                    <a:pt x="247868" y="1063652"/>
                    <a:pt x="553628" y="1063652"/>
                  </a:cubicBezTo>
                  <a:cubicBezTo>
                    <a:pt x="859388" y="1063652"/>
                    <a:pt x="1107255" y="825545"/>
                    <a:pt x="1107255" y="531826"/>
                  </a:cubicBezTo>
                  <a:cubicBezTo>
                    <a:pt x="1107255" y="238107"/>
                    <a:pt x="859388" y="0"/>
                    <a:pt x="553628" y="0"/>
                  </a:cubicBezTo>
                  <a:close/>
                </a:path>
              </a:pathLst>
            </a:custGeom>
            <a:solidFill>
              <a:srgbClr val="6687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28"/>
            <p:cNvSpPr txBox="1"/>
            <p:nvPr/>
          </p:nvSpPr>
          <p:spPr>
            <a:xfrm>
              <a:off x="103805" y="71142"/>
              <a:ext cx="899700" cy="8928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65" name="Google Shape;365;p28"/>
          <p:cNvGrpSpPr/>
          <p:nvPr/>
        </p:nvGrpSpPr>
        <p:grpSpPr>
          <a:xfrm>
            <a:off x="15014295" y="-1097762"/>
            <a:ext cx="3573444" cy="3432724"/>
            <a:chOff x="0" y="0"/>
            <a:chExt cx="1107255" cy="1063652"/>
          </a:xfrm>
        </p:grpSpPr>
        <p:sp>
          <p:nvSpPr>
            <p:cNvPr id="366" name="Google Shape;366;p28"/>
            <p:cNvSpPr/>
            <p:nvPr/>
          </p:nvSpPr>
          <p:spPr>
            <a:xfrm>
              <a:off x="0" y="0"/>
              <a:ext cx="1107255" cy="1063652"/>
            </a:xfrm>
            <a:custGeom>
              <a:rect b="b" l="l" r="r" t="t"/>
              <a:pathLst>
                <a:path extrusionOk="0" h="1063652" w="1107255">
                  <a:moveTo>
                    <a:pt x="553628" y="0"/>
                  </a:moveTo>
                  <a:cubicBezTo>
                    <a:pt x="247868" y="0"/>
                    <a:pt x="0" y="238107"/>
                    <a:pt x="0" y="531826"/>
                  </a:cubicBezTo>
                  <a:cubicBezTo>
                    <a:pt x="0" y="825545"/>
                    <a:pt x="247868" y="1063652"/>
                    <a:pt x="553628" y="1063652"/>
                  </a:cubicBezTo>
                  <a:cubicBezTo>
                    <a:pt x="859388" y="1063652"/>
                    <a:pt x="1107255" y="825545"/>
                    <a:pt x="1107255" y="531826"/>
                  </a:cubicBezTo>
                  <a:cubicBezTo>
                    <a:pt x="1107255" y="238107"/>
                    <a:pt x="859388" y="0"/>
                    <a:pt x="553628" y="0"/>
                  </a:cubicBezTo>
                  <a:close/>
                </a:path>
              </a:pathLst>
            </a:custGeom>
            <a:solidFill>
              <a:srgbClr val="6687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28"/>
            <p:cNvSpPr txBox="1"/>
            <p:nvPr/>
          </p:nvSpPr>
          <p:spPr>
            <a:xfrm>
              <a:off x="103805" y="71142"/>
              <a:ext cx="899700" cy="8928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pic>
        <p:nvPicPr>
          <p:cNvPr id="368" name="Google Shape;368;p28"/>
          <p:cNvPicPr preferRelativeResize="0"/>
          <p:nvPr/>
        </p:nvPicPr>
        <p:blipFill>
          <a:blip r:embed="rId3">
            <a:alphaModFix/>
          </a:blip>
          <a:stretch>
            <a:fillRect/>
          </a:stretch>
        </p:blipFill>
        <p:spPr>
          <a:xfrm>
            <a:off x="8540563" y="3033475"/>
            <a:ext cx="9303036" cy="6509151"/>
          </a:xfrm>
          <a:prstGeom prst="rect">
            <a:avLst/>
          </a:prstGeom>
          <a:noFill/>
          <a:ln>
            <a:noFill/>
          </a:ln>
        </p:spPr>
      </p:pic>
      <p:sp>
        <p:nvSpPr>
          <p:cNvPr id="369" name="Google Shape;369;p28"/>
          <p:cNvSpPr txBox="1"/>
          <p:nvPr/>
        </p:nvSpPr>
        <p:spPr>
          <a:xfrm>
            <a:off x="512250" y="3369950"/>
            <a:ext cx="8119500" cy="5836200"/>
          </a:xfrm>
          <a:prstGeom prst="rect">
            <a:avLst/>
          </a:prstGeom>
          <a:noFill/>
          <a:ln>
            <a:noFill/>
          </a:ln>
        </p:spPr>
        <p:txBody>
          <a:bodyPr anchorCtr="0" anchor="t" bIns="91425" lIns="91425" spcFirstLastPara="1" rIns="91425" wrap="square" tIns="91425">
            <a:noAutofit/>
          </a:bodyPr>
          <a:lstStyle/>
          <a:p>
            <a:pPr indent="-431800" lvl="0" marL="457200" rtl="0" algn="l">
              <a:spcBef>
                <a:spcPts val="0"/>
              </a:spcBef>
              <a:spcAft>
                <a:spcPts val="0"/>
              </a:spcAft>
              <a:buClr>
                <a:schemeClr val="dk1"/>
              </a:buClr>
              <a:buSzPts val="3200"/>
              <a:buFont typeface="Calibri"/>
              <a:buChar char="●"/>
            </a:pPr>
            <a:r>
              <a:rPr b="1" lang="en-US" sz="3200">
                <a:solidFill>
                  <a:schemeClr val="dk1"/>
                </a:solidFill>
                <a:latin typeface="Calibri"/>
                <a:ea typeface="Calibri"/>
                <a:cs typeface="Calibri"/>
                <a:sym typeface="Calibri"/>
              </a:rPr>
              <a:t>Neutral sentiment: </a:t>
            </a:r>
            <a:endParaRPr b="1" sz="3200">
              <a:solidFill>
                <a:schemeClr val="dk1"/>
              </a:solidFill>
              <a:latin typeface="Calibri"/>
              <a:ea typeface="Calibri"/>
              <a:cs typeface="Calibri"/>
              <a:sym typeface="Calibri"/>
            </a:endParaRPr>
          </a:p>
          <a:p>
            <a:pPr indent="-431800" lvl="1" marL="914400" rtl="0" algn="l">
              <a:spcBef>
                <a:spcPts val="0"/>
              </a:spcBef>
              <a:spcAft>
                <a:spcPts val="0"/>
              </a:spcAft>
              <a:buClr>
                <a:schemeClr val="dk1"/>
              </a:buClr>
              <a:buSzPts val="3200"/>
              <a:buFont typeface="Calibri"/>
              <a:buChar char="○"/>
            </a:pPr>
            <a:r>
              <a:rPr i="1" lang="en-US" sz="3200">
                <a:solidFill>
                  <a:schemeClr val="dk1"/>
                </a:solidFill>
                <a:latin typeface="Calibri"/>
                <a:ea typeface="Calibri"/>
                <a:cs typeface="Calibri"/>
                <a:sym typeface="Calibri"/>
              </a:rPr>
              <a:t>Topics: </a:t>
            </a:r>
            <a:endParaRPr i="1" sz="3200">
              <a:solidFill>
                <a:schemeClr val="dk1"/>
              </a:solidFill>
              <a:latin typeface="Calibri"/>
              <a:ea typeface="Calibri"/>
              <a:cs typeface="Calibri"/>
              <a:sym typeface="Calibri"/>
            </a:endParaRPr>
          </a:p>
          <a:p>
            <a:pPr indent="-431800" lvl="2" marL="1371600" rtl="0" algn="l">
              <a:spcBef>
                <a:spcPts val="0"/>
              </a:spcBef>
              <a:spcAft>
                <a:spcPts val="0"/>
              </a:spcAft>
              <a:buClr>
                <a:schemeClr val="dk1"/>
              </a:buClr>
              <a:buSzPts val="3200"/>
              <a:buFont typeface="Calibri"/>
              <a:buChar char="■"/>
            </a:pPr>
            <a:r>
              <a:rPr lang="en-US" sz="3200">
                <a:solidFill>
                  <a:schemeClr val="dk1"/>
                </a:solidFill>
                <a:latin typeface="Calibri"/>
                <a:ea typeface="Calibri"/>
                <a:cs typeface="Calibri"/>
                <a:sym typeface="Calibri"/>
              </a:rPr>
              <a:t>cash_tip_atm_gratuity</a:t>
            </a:r>
            <a:endParaRPr sz="3200">
              <a:solidFill>
                <a:schemeClr val="dk1"/>
              </a:solidFill>
              <a:latin typeface="Calibri"/>
              <a:ea typeface="Calibri"/>
              <a:cs typeface="Calibri"/>
              <a:sym typeface="Calibri"/>
            </a:endParaRPr>
          </a:p>
          <a:p>
            <a:pPr indent="-431800" lvl="2" marL="1371600" rtl="0" algn="l">
              <a:spcBef>
                <a:spcPts val="0"/>
              </a:spcBef>
              <a:spcAft>
                <a:spcPts val="0"/>
              </a:spcAft>
              <a:buClr>
                <a:schemeClr val="dk1"/>
              </a:buClr>
              <a:buSzPts val="3200"/>
              <a:buFont typeface="Calibri"/>
              <a:buChar char="■"/>
            </a:pPr>
            <a:r>
              <a:rPr lang="en-US" sz="3200">
                <a:solidFill>
                  <a:schemeClr val="dk1"/>
                </a:solidFill>
                <a:latin typeface="Calibri"/>
                <a:ea typeface="Calibri"/>
                <a:cs typeface="Calibri"/>
                <a:sym typeface="Calibri"/>
              </a:rPr>
              <a:t>reservations_reservation_wait_make</a:t>
            </a:r>
            <a:endParaRPr sz="3200">
              <a:solidFill>
                <a:schemeClr val="dk1"/>
              </a:solidFill>
              <a:latin typeface="Calibri"/>
              <a:ea typeface="Calibri"/>
              <a:cs typeface="Calibri"/>
              <a:sym typeface="Calibri"/>
            </a:endParaRPr>
          </a:p>
          <a:p>
            <a:pPr indent="-431800" lvl="2" marL="1371600" rtl="0" algn="l">
              <a:spcBef>
                <a:spcPts val="0"/>
              </a:spcBef>
              <a:spcAft>
                <a:spcPts val="0"/>
              </a:spcAft>
              <a:buClr>
                <a:schemeClr val="dk1"/>
              </a:buClr>
              <a:buSzPts val="3200"/>
              <a:buFont typeface="Calibri"/>
              <a:buChar char="■"/>
            </a:pPr>
            <a:r>
              <a:rPr lang="en-US" sz="3200">
                <a:solidFill>
                  <a:schemeClr val="dk1"/>
                </a:solidFill>
                <a:latin typeface="Calibri"/>
                <a:ea typeface="Calibri"/>
                <a:cs typeface="Calibri"/>
                <a:sym typeface="Calibri"/>
              </a:rPr>
              <a:t>parking_valet_lot_park</a:t>
            </a:r>
            <a:endParaRPr sz="3200">
              <a:solidFill>
                <a:schemeClr val="dk1"/>
              </a:solidFill>
              <a:latin typeface="Calibri"/>
              <a:ea typeface="Calibri"/>
              <a:cs typeface="Calibri"/>
              <a:sym typeface="Calibri"/>
            </a:endParaRPr>
          </a:p>
          <a:p>
            <a:pPr indent="-431800" lvl="1" marL="914400" rtl="0" algn="l">
              <a:spcBef>
                <a:spcPts val="0"/>
              </a:spcBef>
              <a:spcAft>
                <a:spcPts val="0"/>
              </a:spcAft>
              <a:buClr>
                <a:schemeClr val="dk1"/>
              </a:buClr>
              <a:buSzPts val="3200"/>
              <a:buFont typeface="Calibri"/>
              <a:buChar char="○"/>
            </a:pPr>
            <a:r>
              <a:rPr lang="en-US" sz="3200">
                <a:solidFill>
                  <a:schemeClr val="dk1"/>
                </a:solidFill>
                <a:latin typeface="Calibri"/>
                <a:ea typeface="Calibri"/>
                <a:cs typeface="Calibri"/>
                <a:sym typeface="Calibri"/>
              </a:rPr>
              <a:t>Non-emotional </a:t>
            </a:r>
            <a:r>
              <a:rPr lang="en-US" sz="3200">
                <a:solidFill>
                  <a:schemeClr val="dk1"/>
                </a:solidFill>
                <a:latin typeface="Calibri"/>
                <a:ea typeface="Calibri"/>
                <a:cs typeface="Calibri"/>
                <a:sym typeface="Calibri"/>
              </a:rPr>
              <a:t>administrative</a:t>
            </a:r>
            <a:r>
              <a:rPr lang="en-US" sz="3200">
                <a:solidFill>
                  <a:schemeClr val="dk1"/>
                </a:solidFill>
                <a:latin typeface="Calibri"/>
                <a:ea typeface="Calibri"/>
                <a:cs typeface="Calibri"/>
                <a:sym typeface="Calibri"/>
              </a:rPr>
              <a:t> procedures of </a:t>
            </a:r>
            <a:r>
              <a:rPr lang="en-US" sz="3200">
                <a:solidFill>
                  <a:schemeClr val="dk1"/>
                </a:solidFill>
                <a:latin typeface="Calibri"/>
                <a:ea typeface="Calibri"/>
                <a:cs typeface="Calibri"/>
                <a:sym typeface="Calibri"/>
              </a:rPr>
              <a:t>restaurants (informational)</a:t>
            </a:r>
            <a:endParaRPr sz="3200">
              <a:solidFill>
                <a:schemeClr val="dk1"/>
              </a:solidFill>
              <a:latin typeface="Calibri"/>
              <a:ea typeface="Calibri"/>
              <a:cs typeface="Calibri"/>
              <a:sym typeface="Calibri"/>
            </a:endParaRPr>
          </a:p>
          <a:p>
            <a:pPr indent="-431800" lvl="2" marL="1371600" rtl="0" algn="l">
              <a:spcBef>
                <a:spcPts val="0"/>
              </a:spcBef>
              <a:spcAft>
                <a:spcPts val="0"/>
              </a:spcAft>
              <a:buClr>
                <a:schemeClr val="dk1"/>
              </a:buClr>
              <a:buSzPts val="3200"/>
              <a:buFont typeface="Calibri"/>
              <a:buChar char="■"/>
            </a:pPr>
            <a:r>
              <a:rPr lang="en-US" sz="3200">
                <a:solidFill>
                  <a:schemeClr val="dk1"/>
                </a:solidFill>
                <a:latin typeface="Calibri"/>
                <a:ea typeface="Calibri"/>
                <a:cs typeface="Calibri"/>
                <a:sym typeface="Calibri"/>
              </a:rPr>
              <a:t>Reservations</a:t>
            </a:r>
            <a:endParaRPr sz="3200">
              <a:solidFill>
                <a:schemeClr val="dk1"/>
              </a:solidFill>
              <a:latin typeface="Calibri"/>
              <a:ea typeface="Calibri"/>
              <a:cs typeface="Calibri"/>
              <a:sym typeface="Calibri"/>
            </a:endParaRPr>
          </a:p>
          <a:p>
            <a:pPr indent="-431800" lvl="2" marL="1371600" rtl="0" algn="l">
              <a:spcBef>
                <a:spcPts val="0"/>
              </a:spcBef>
              <a:spcAft>
                <a:spcPts val="0"/>
              </a:spcAft>
              <a:buClr>
                <a:schemeClr val="dk1"/>
              </a:buClr>
              <a:buSzPts val="3200"/>
              <a:buFont typeface="Calibri"/>
              <a:buChar char="■"/>
            </a:pPr>
            <a:r>
              <a:rPr lang="en-US" sz="3200">
                <a:solidFill>
                  <a:schemeClr val="dk1"/>
                </a:solidFill>
                <a:latin typeface="Calibri"/>
                <a:ea typeface="Calibri"/>
                <a:cs typeface="Calibri"/>
                <a:sym typeface="Calibri"/>
              </a:rPr>
              <a:t>Payment</a:t>
            </a:r>
            <a:endParaRPr sz="3200">
              <a:solidFill>
                <a:schemeClr val="dk1"/>
              </a:solidFill>
              <a:latin typeface="Calibri"/>
              <a:ea typeface="Calibri"/>
              <a:cs typeface="Calibri"/>
              <a:sym typeface="Calibri"/>
            </a:endParaRPr>
          </a:p>
          <a:p>
            <a:pPr indent="-431800" lvl="1" marL="914400" rtl="0" algn="l">
              <a:spcBef>
                <a:spcPts val="0"/>
              </a:spcBef>
              <a:spcAft>
                <a:spcPts val="0"/>
              </a:spcAft>
              <a:buClr>
                <a:schemeClr val="dk1"/>
              </a:buClr>
              <a:buSzPts val="3200"/>
              <a:buFont typeface="Calibri"/>
              <a:buChar char="○"/>
            </a:pPr>
            <a:r>
              <a:rPr lang="en-US" sz="3200">
                <a:solidFill>
                  <a:schemeClr val="dk1"/>
                </a:solidFill>
                <a:latin typeface="Calibri"/>
                <a:ea typeface="Calibri"/>
                <a:cs typeface="Calibri"/>
                <a:sym typeface="Calibri"/>
              </a:rPr>
              <a:t>Logistical topics of </a:t>
            </a:r>
            <a:r>
              <a:rPr lang="en-US" sz="3200">
                <a:solidFill>
                  <a:schemeClr val="dk1"/>
                </a:solidFill>
                <a:latin typeface="Calibri"/>
                <a:ea typeface="Calibri"/>
                <a:cs typeface="Calibri"/>
                <a:sym typeface="Calibri"/>
              </a:rPr>
              <a:t>restaurants</a:t>
            </a:r>
            <a:endParaRPr sz="3200">
              <a:solidFill>
                <a:schemeClr val="dk1"/>
              </a:solidFill>
              <a:latin typeface="Calibri"/>
              <a:ea typeface="Calibri"/>
              <a:cs typeface="Calibri"/>
              <a:sym typeface="Calibri"/>
            </a:endParaRPr>
          </a:p>
          <a:p>
            <a:pPr indent="0" lvl="0" marL="457200" rtl="0" algn="l">
              <a:spcBef>
                <a:spcPts val="0"/>
              </a:spcBef>
              <a:spcAft>
                <a:spcPts val="0"/>
              </a:spcAft>
              <a:buNone/>
            </a:pPr>
            <a:r>
              <a:t/>
            </a:r>
            <a:endParaRPr sz="3200">
              <a:solidFill>
                <a:schemeClr val="dk1"/>
              </a:solidFill>
              <a:latin typeface="Calibri"/>
              <a:ea typeface="Calibri"/>
              <a:cs typeface="Calibri"/>
              <a:sym typeface="Calibri"/>
            </a:endParaRPr>
          </a:p>
        </p:txBody>
      </p:sp>
      <p:sp>
        <p:nvSpPr>
          <p:cNvPr id="370" name="Google Shape;370;p28"/>
          <p:cNvSpPr txBox="1"/>
          <p:nvPr/>
        </p:nvSpPr>
        <p:spPr>
          <a:xfrm>
            <a:off x="214825" y="228675"/>
            <a:ext cx="11769300" cy="2399100"/>
          </a:xfrm>
          <a:prstGeom prst="rect">
            <a:avLst/>
          </a:prstGeom>
          <a:noFill/>
          <a:ln>
            <a:noFill/>
          </a:ln>
        </p:spPr>
        <p:txBody>
          <a:bodyPr anchorCtr="0" anchor="t" bIns="0" lIns="0" spcFirstLastPara="1" rIns="0" wrap="square" tIns="0">
            <a:spAutoFit/>
          </a:bodyPr>
          <a:lstStyle/>
          <a:p>
            <a:pPr indent="0" lvl="0" marL="0" marR="0" rtl="0" algn="l">
              <a:lnSpc>
                <a:spcPct val="110998"/>
              </a:lnSpc>
              <a:spcBef>
                <a:spcPts val="0"/>
              </a:spcBef>
              <a:spcAft>
                <a:spcPts val="0"/>
              </a:spcAft>
              <a:buNone/>
            </a:pPr>
            <a:r>
              <a:rPr lang="en-US" sz="9538">
                <a:solidFill>
                  <a:srgbClr val="FFFFFF"/>
                </a:solidFill>
                <a:latin typeface="Anton"/>
                <a:ea typeface="Anton"/>
                <a:cs typeface="Anton"/>
                <a:sym typeface="Anton"/>
              </a:rPr>
              <a:t>Insights/Results </a:t>
            </a:r>
            <a:endParaRPr sz="9538">
              <a:solidFill>
                <a:srgbClr val="FFFFFF"/>
              </a:solidFill>
              <a:latin typeface="Anton"/>
              <a:ea typeface="Anton"/>
              <a:cs typeface="Anton"/>
              <a:sym typeface="Anton"/>
            </a:endParaRPr>
          </a:p>
          <a:p>
            <a:pPr indent="-546100" lvl="0" marL="457200" marR="0" rtl="0" algn="l">
              <a:lnSpc>
                <a:spcPct val="110998"/>
              </a:lnSpc>
              <a:spcBef>
                <a:spcPts val="0"/>
              </a:spcBef>
              <a:spcAft>
                <a:spcPts val="0"/>
              </a:spcAft>
              <a:buClr>
                <a:srgbClr val="FFFFFF"/>
              </a:buClr>
              <a:buSzPts val="5000"/>
              <a:buFont typeface="Anton"/>
              <a:buChar char="-"/>
            </a:pPr>
            <a:r>
              <a:rPr lang="en-US" sz="5000">
                <a:solidFill>
                  <a:srgbClr val="FFFFFF"/>
                </a:solidFill>
                <a:latin typeface="Anton"/>
                <a:ea typeface="Anton"/>
                <a:cs typeface="Anton"/>
                <a:sym typeface="Anton"/>
              </a:rPr>
              <a:t>Sentiment Classification Topic Modeling</a:t>
            </a:r>
            <a:endParaRPr sz="50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9B6A3"/>
        </a:solidFill>
      </p:bgPr>
    </p:bg>
    <p:spTree>
      <p:nvGrpSpPr>
        <p:cNvPr id="374" name="Shape 374"/>
        <p:cNvGrpSpPr/>
        <p:nvPr/>
      </p:nvGrpSpPr>
      <p:grpSpPr>
        <a:xfrm>
          <a:off x="0" y="0"/>
          <a:ext cx="0" cy="0"/>
          <a:chOff x="0" y="0"/>
          <a:chExt cx="0" cy="0"/>
        </a:xfrm>
      </p:grpSpPr>
      <p:grpSp>
        <p:nvGrpSpPr>
          <p:cNvPr id="375" name="Google Shape;375;p29"/>
          <p:cNvGrpSpPr/>
          <p:nvPr/>
        </p:nvGrpSpPr>
        <p:grpSpPr>
          <a:xfrm>
            <a:off x="-1747509" y="7368946"/>
            <a:ext cx="6075397" cy="5836152"/>
            <a:chOff x="0" y="0"/>
            <a:chExt cx="1107255" cy="1063652"/>
          </a:xfrm>
        </p:grpSpPr>
        <p:sp>
          <p:nvSpPr>
            <p:cNvPr id="376" name="Google Shape;376;p29"/>
            <p:cNvSpPr/>
            <p:nvPr/>
          </p:nvSpPr>
          <p:spPr>
            <a:xfrm>
              <a:off x="0" y="0"/>
              <a:ext cx="1107255" cy="1063652"/>
            </a:xfrm>
            <a:custGeom>
              <a:rect b="b" l="l" r="r" t="t"/>
              <a:pathLst>
                <a:path extrusionOk="0" h="1063652" w="1107255">
                  <a:moveTo>
                    <a:pt x="553628" y="0"/>
                  </a:moveTo>
                  <a:cubicBezTo>
                    <a:pt x="247868" y="0"/>
                    <a:pt x="0" y="238107"/>
                    <a:pt x="0" y="531826"/>
                  </a:cubicBezTo>
                  <a:cubicBezTo>
                    <a:pt x="0" y="825545"/>
                    <a:pt x="247868" y="1063652"/>
                    <a:pt x="553628" y="1063652"/>
                  </a:cubicBezTo>
                  <a:cubicBezTo>
                    <a:pt x="859388" y="1063652"/>
                    <a:pt x="1107255" y="825545"/>
                    <a:pt x="1107255" y="531826"/>
                  </a:cubicBezTo>
                  <a:cubicBezTo>
                    <a:pt x="1107255" y="238107"/>
                    <a:pt x="859388" y="0"/>
                    <a:pt x="553628" y="0"/>
                  </a:cubicBezTo>
                  <a:close/>
                </a:path>
              </a:pathLst>
            </a:custGeom>
            <a:solidFill>
              <a:srgbClr val="6687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29"/>
            <p:cNvSpPr txBox="1"/>
            <p:nvPr/>
          </p:nvSpPr>
          <p:spPr>
            <a:xfrm>
              <a:off x="103805" y="71142"/>
              <a:ext cx="899700" cy="8928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78" name="Google Shape;378;p29"/>
          <p:cNvGrpSpPr/>
          <p:nvPr/>
        </p:nvGrpSpPr>
        <p:grpSpPr>
          <a:xfrm>
            <a:off x="15014295" y="-1097762"/>
            <a:ext cx="3573444" cy="3432724"/>
            <a:chOff x="0" y="0"/>
            <a:chExt cx="1107255" cy="1063652"/>
          </a:xfrm>
        </p:grpSpPr>
        <p:sp>
          <p:nvSpPr>
            <p:cNvPr id="379" name="Google Shape;379;p29"/>
            <p:cNvSpPr/>
            <p:nvPr/>
          </p:nvSpPr>
          <p:spPr>
            <a:xfrm>
              <a:off x="0" y="0"/>
              <a:ext cx="1107255" cy="1063652"/>
            </a:xfrm>
            <a:custGeom>
              <a:rect b="b" l="l" r="r" t="t"/>
              <a:pathLst>
                <a:path extrusionOk="0" h="1063652" w="1107255">
                  <a:moveTo>
                    <a:pt x="553628" y="0"/>
                  </a:moveTo>
                  <a:cubicBezTo>
                    <a:pt x="247868" y="0"/>
                    <a:pt x="0" y="238107"/>
                    <a:pt x="0" y="531826"/>
                  </a:cubicBezTo>
                  <a:cubicBezTo>
                    <a:pt x="0" y="825545"/>
                    <a:pt x="247868" y="1063652"/>
                    <a:pt x="553628" y="1063652"/>
                  </a:cubicBezTo>
                  <a:cubicBezTo>
                    <a:pt x="859388" y="1063652"/>
                    <a:pt x="1107255" y="825545"/>
                    <a:pt x="1107255" y="531826"/>
                  </a:cubicBezTo>
                  <a:cubicBezTo>
                    <a:pt x="1107255" y="238107"/>
                    <a:pt x="859388" y="0"/>
                    <a:pt x="553628" y="0"/>
                  </a:cubicBezTo>
                  <a:close/>
                </a:path>
              </a:pathLst>
            </a:custGeom>
            <a:solidFill>
              <a:srgbClr val="6687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29"/>
            <p:cNvSpPr txBox="1"/>
            <p:nvPr/>
          </p:nvSpPr>
          <p:spPr>
            <a:xfrm>
              <a:off x="103805" y="71142"/>
              <a:ext cx="899700" cy="8928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pic>
        <p:nvPicPr>
          <p:cNvPr id="381" name="Google Shape;381;p29"/>
          <p:cNvPicPr preferRelativeResize="0"/>
          <p:nvPr/>
        </p:nvPicPr>
        <p:blipFill>
          <a:blip r:embed="rId3">
            <a:alphaModFix/>
          </a:blip>
          <a:stretch>
            <a:fillRect/>
          </a:stretch>
        </p:blipFill>
        <p:spPr>
          <a:xfrm>
            <a:off x="924400" y="3051550"/>
            <a:ext cx="9286123" cy="6465800"/>
          </a:xfrm>
          <a:prstGeom prst="rect">
            <a:avLst/>
          </a:prstGeom>
          <a:noFill/>
          <a:ln>
            <a:noFill/>
          </a:ln>
        </p:spPr>
      </p:pic>
      <p:sp>
        <p:nvSpPr>
          <p:cNvPr id="382" name="Google Shape;382;p29"/>
          <p:cNvSpPr txBox="1"/>
          <p:nvPr/>
        </p:nvSpPr>
        <p:spPr>
          <a:xfrm>
            <a:off x="10543000" y="3708800"/>
            <a:ext cx="7597800" cy="5151300"/>
          </a:xfrm>
          <a:prstGeom prst="rect">
            <a:avLst/>
          </a:prstGeom>
          <a:noFill/>
          <a:ln>
            <a:noFill/>
          </a:ln>
        </p:spPr>
        <p:txBody>
          <a:bodyPr anchorCtr="0" anchor="t" bIns="91425" lIns="91425" spcFirstLastPara="1" rIns="91425" wrap="square" tIns="91425">
            <a:noAutofit/>
          </a:bodyPr>
          <a:lstStyle/>
          <a:p>
            <a:pPr indent="-431800" lvl="0" marL="457200" rtl="0" algn="l">
              <a:spcBef>
                <a:spcPts val="0"/>
              </a:spcBef>
              <a:spcAft>
                <a:spcPts val="0"/>
              </a:spcAft>
              <a:buClr>
                <a:schemeClr val="dk1"/>
              </a:buClr>
              <a:buSzPts val="3200"/>
              <a:buFont typeface="Calibri"/>
              <a:buChar char="●"/>
            </a:pPr>
            <a:r>
              <a:rPr b="1" lang="en-US" sz="3200">
                <a:solidFill>
                  <a:schemeClr val="dk1"/>
                </a:solidFill>
                <a:latin typeface="Calibri"/>
                <a:ea typeface="Calibri"/>
                <a:cs typeface="Calibri"/>
                <a:sym typeface="Calibri"/>
              </a:rPr>
              <a:t>Negative sentiment: </a:t>
            </a:r>
            <a:endParaRPr b="1" sz="3200">
              <a:solidFill>
                <a:schemeClr val="dk1"/>
              </a:solidFill>
              <a:latin typeface="Calibri"/>
              <a:ea typeface="Calibri"/>
              <a:cs typeface="Calibri"/>
              <a:sym typeface="Calibri"/>
            </a:endParaRPr>
          </a:p>
          <a:p>
            <a:pPr indent="-431800" lvl="1" marL="914400" rtl="0" algn="l">
              <a:spcBef>
                <a:spcPts val="0"/>
              </a:spcBef>
              <a:spcAft>
                <a:spcPts val="0"/>
              </a:spcAft>
              <a:buClr>
                <a:schemeClr val="dk1"/>
              </a:buClr>
              <a:buSzPts val="3200"/>
              <a:buFont typeface="Calibri"/>
              <a:buChar char="○"/>
            </a:pPr>
            <a:r>
              <a:rPr i="1" lang="en-US" sz="3200">
                <a:solidFill>
                  <a:schemeClr val="dk1"/>
                </a:solidFill>
                <a:latin typeface="Calibri"/>
                <a:ea typeface="Calibri"/>
                <a:cs typeface="Calibri"/>
                <a:sym typeface="Calibri"/>
              </a:rPr>
              <a:t>Topics: </a:t>
            </a:r>
            <a:endParaRPr i="1" sz="3200">
              <a:solidFill>
                <a:schemeClr val="dk1"/>
              </a:solidFill>
              <a:latin typeface="Calibri"/>
              <a:ea typeface="Calibri"/>
              <a:cs typeface="Calibri"/>
              <a:sym typeface="Calibri"/>
            </a:endParaRPr>
          </a:p>
          <a:p>
            <a:pPr indent="-431800" lvl="2" marL="1371600" rtl="0" algn="l">
              <a:spcBef>
                <a:spcPts val="0"/>
              </a:spcBef>
              <a:spcAft>
                <a:spcPts val="0"/>
              </a:spcAft>
              <a:buClr>
                <a:schemeClr val="dk1"/>
              </a:buClr>
              <a:buSzPts val="3200"/>
              <a:buFont typeface="Calibri"/>
              <a:buChar char="■"/>
            </a:pPr>
            <a:r>
              <a:rPr i="1" lang="en-US" sz="3200">
                <a:solidFill>
                  <a:schemeClr val="dk1"/>
                </a:solidFill>
                <a:latin typeface="Calibri"/>
                <a:ea typeface="Calibri"/>
                <a:cs typeface="Calibri"/>
                <a:sym typeface="Calibri"/>
              </a:rPr>
              <a:t>service_slow_rude_horrible</a:t>
            </a:r>
            <a:endParaRPr i="1" sz="3200">
              <a:solidFill>
                <a:schemeClr val="dk1"/>
              </a:solidFill>
              <a:latin typeface="Calibri"/>
              <a:ea typeface="Calibri"/>
              <a:cs typeface="Calibri"/>
              <a:sym typeface="Calibri"/>
            </a:endParaRPr>
          </a:p>
          <a:p>
            <a:pPr indent="-431800" lvl="2" marL="1371600" rtl="0" algn="l">
              <a:spcBef>
                <a:spcPts val="0"/>
              </a:spcBef>
              <a:spcAft>
                <a:spcPts val="0"/>
              </a:spcAft>
              <a:buClr>
                <a:schemeClr val="dk1"/>
              </a:buClr>
              <a:buSzPts val="3200"/>
              <a:buFont typeface="Calibri"/>
              <a:buChar char="■"/>
            </a:pPr>
            <a:r>
              <a:rPr i="1" lang="en-US" sz="3200">
                <a:solidFill>
                  <a:schemeClr val="dk1"/>
                </a:solidFill>
                <a:latin typeface="Calibri"/>
                <a:ea typeface="Calibri"/>
                <a:cs typeface="Calibri"/>
                <a:sym typeface="Calibri"/>
              </a:rPr>
              <a:t>go_don’t_money_back</a:t>
            </a:r>
            <a:endParaRPr i="1" sz="3200">
              <a:solidFill>
                <a:schemeClr val="dk1"/>
              </a:solidFill>
              <a:latin typeface="Calibri"/>
              <a:ea typeface="Calibri"/>
              <a:cs typeface="Calibri"/>
              <a:sym typeface="Calibri"/>
            </a:endParaRPr>
          </a:p>
          <a:p>
            <a:pPr indent="-431800" lvl="2" marL="1371600" rtl="0" algn="l">
              <a:spcBef>
                <a:spcPts val="0"/>
              </a:spcBef>
              <a:spcAft>
                <a:spcPts val="0"/>
              </a:spcAft>
              <a:buClr>
                <a:schemeClr val="dk1"/>
              </a:buClr>
              <a:buSzPts val="3200"/>
              <a:buFont typeface="Calibri"/>
              <a:buChar char="■"/>
            </a:pPr>
            <a:r>
              <a:rPr i="1" lang="en-US" sz="3200">
                <a:solidFill>
                  <a:schemeClr val="dk1"/>
                </a:solidFill>
                <a:latin typeface="Calibri"/>
                <a:ea typeface="Calibri"/>
                <a:cs typeface="Calibri"/>
                <a:sym typeface="Calibri"/>
              </a:rPr>
              <a:t>place_miss_sucks_love</a:t>
            </a:r>
            <a:endParaRPr i="1" sz="3200">
              <a:solidFill>
                <a:schemeClr val="dk1"/>
              </a:solidFill>
              <a:latin typeface="Calibri"/>
              <a:ea typeface="Calibri"/>
              <a:cs typeface="Calibri"/>
              <a:sym typeface="Calibri"/>
            </a:endParaRPr>
          </a:p>
          <a:p>
            <a:pPr indent="-431800" lvl="2" marL="1371600" rtl="0" algn="l">
              <a:spcBef>
                <a:spcPts val="0"/>
              </a:spcBef>
              <a:spcAft>
                <a:spcPts val="0"/>
              </a:spcAft>
              <a:buClr>
                <a:schemeClr val="dk1"/>
              </a:buClr>
              <a:buSzPts val="3200"/>
              <a:buFont typeface="Calibri"/>
              <a:buChar char="■"/>
            </a:pPr>
            <a:r>
              <a:rPr i="1" lang="en-US" sz="3200">
                <a:solidFill>
                  <a:schemeClr val="dk1"/>
                </a:solidFill>
                <a:latin typeface="Calibri"/>
                <a:ea typeface="Calibri"/>
                <a:cs typeface="Calibri"/>
                <a:sym typeface="Calibri"/>
              </a:rPr>
              <a:t>ask_shes_waitress_waiter</a:t>
            </a:r>
            <a:endParaRPr i="1" sz="3200">
              <a:solidFill>
                <a:schemeClr val="dk1"/>
              </a:solidFill>
              <a:latin typeface="Calibri"/>
              <a:ea typeface="Calibri"/>
              <a:cs typeface="Calibri"/>
              <a:sym typeface="Calibri"/>
            </a:endParaRPr>
          </a:p>
          <a:p>
            <a:pPr indent="-431800" lvl="1" marL="914400" rtl="0" algn="l">
              <a:spcBef>
                <a:spcPts val="0"/>
              </a:spcBef>
              <a:spcAft>
                <a:spcPts val="0"/>
              </a:spcAft>
              <a:buClr>
                <a:schemeClr val="dk1"/>
              </a:buClr>
              <a:buSzPts val="3200"/>
              <a:buFont typeface="Calibri"/>
              <a:buChar char="○"/>
            </a:pPr>
            <a:r>
              <a:rPr lang="en-US" sz="3200">
                <a:solidFill>
                  <a:schemeClr val="dk1"/>
                </a:solidFill>
                <a:latin typeface="Calibri"/>
                <a:ea typeface="Calibri"/>
                <a:cs typeface="Calibri"/>
                <a:sym typeface="Calibri"/>
              </a:rPr>
              <a:t>Poor service and refund problems</a:t>
            </a:r>
            <a:endParaRPr sz="3200">
              <a:solidFill>
                <a:schemeClr val="dk1"/>
              </a:solidFill>
              <a:latin typeface="Calibri"/>
              <a:ea typeface="Calibri"/>
              <a:cs typeface="Calibri"/>
              <a:sym typeface="Calibri"/>
            </a:endParaRPr>
          </a:p>
          <a:p>
            <a:pPr indent="-431800" lvl="2" marL="1371600" rtl="0" algn="l">
              <a:spcBef>
                <a:spcPts val="0"/>
              </a:spcBef>
              <a:spcAft>
                <a:spcPts val="0"/>
              </a:spcAft>
              <a:buClr>
                <a:schemeClr val="dk1"/>
              </a:buClr>
              <a:buSzPts val="3200"/>
              <a:buFont typeface="Calibri"/>
              <a:buChar char="■"/>
            </a:pPr>
            <a:r>
              <a:rPr lang="en-US" sz="3200">
                <a:solidFill>
                  <a:schemeClr val="dk1"/>
                </a:solidFill>
                <a:latin typeface="Calibri"/>
                <a:ea typeface="Calibri"/>
                <a:cs typeface="Calibri"/>
                <a:sym typeface="Calibri"/>
              </a:rPr>
              <a:t>Operating hours</a:t>
            </a:r>
            <a:endParaRPr sz="3200">
              <a:solidFill>
                <a:schemeClr val="dk1"/>
              </a:solidFill>
              <a:latin typeface="Calibri"/>
              <a:ea typeface="Calibri"/>
              <a:cs typeface="Calibri"/>
              <a:sym typeface="Calibri"/>
            </a:endParaRPr>
          </a:p>
          <a:p>
            <a:pPr indent="-431800" lvl="2" marL="1371600" rtl="0" algn="l">
              <a:spcBef>
                <a:spcPts val="0"/>
              </a:spcBef>
              <a:spcAft>
                <a:spcPts val="0"/>
              </a:spcAft>
              <a:buClr>
                <a:schemeClr val="dk1"/>
              </a:buClr>
              <a:buSzPts val="3200"/>
              <a:buFont typeface="Calibri"/>
              <a:buChar char="■"/>
            </a:pPr>
            <a:r>
              <a:rPr lang="en-US" sz="3200">
                <a:solidFill>
                  <a:schemeClr val="dk1"/>
                </a:solidFill>
                <a:latin typeface="Calibri"/>
                <a:ea typeface="Calibri"/>
                <a:cs typeface="Calibri"/>
                <a:sym typeface="Calibri"/>
              </a:rPr>
              <a:t>Negative overall experience</a:t>
            </a:r>
            <a:endParaRPr sz="3200">
              <a:solidFill>
                <a:schemeClr val="dk1"/>
              </a:solidFill>
              <a:latin typeface="Calibri"/>
              <a:ea typeface="Calibri"/>
              <a:cs typeface="Calibri"/>
              <a:sym typeface="Calibri"/>
            </a:endParaRPr>
          </a:p>
          <a:p>
            <a:pPr indent="-431800" lvl="2" marL="1371600" rtl="0" algn="l">
              <a:spcBef>
                <a:spcPts val="0"/>
              </a:spcBef>
              <a:spcAft>
                <a:spcPts val="0"/>
              </a:spcAft>
              <a:buClr>
                <a:schemeClr val="dk1"/>
              </a:buClr>
              <a:buSzPts val="3200"/>
              <a:buFont typeface="Calibri"/>
              <a:buChar char="■"/>
            </a:pPr>
            <a:r>
              <a:rPr lang="en-US" sz="3200">
                <a:solidFill>
                  <a:schemeClr val="dk1"/>
                </a:solidFill>
                <a:latin typeface="Calibri"/>
                <a:ea typeface="Calibri"/>
                <a:cs typeface="Calibri"/>
                <a:sym typeface="Calibri"/>
              </a:rPr>
              <a:t>Waiting Staff</a:t>
            </a:r>
            <a:r>
              <a:rPr lang="en-US" sz="3200">
                <a:solidFill>
                  <a:schemeClr val="dk1"/>
                </a:solidFill>
                <a:latin typeface="Calibri"/>
                <a:ea typeface="Calibri"/>
                <a:cs typeface="Calibri"/>
                <a:sym typeface="Calibri"/>
              </a:rPr>
              <a:t> issues</a:t>
            </a:r>
            <a:endParaRPr sz="3200">
              <a:solidFill>
                <a:schemeClr val="dk1"/>
              </a:solidFill>
              <a:latin typeface="Calibri"/>
              <a:ea typeface="Calibri"/>
              <a:cs typeface="Calibri"/>
              <a:sym typeface="Calibri"/>
            </a:endParaRPr>
          </a:p>
        </p:txBody>
      </p:sp>
      <p:sp>
        <p:nvSpPr>
          <p:cNvPr id="383" name="Google Shape;383;p29"/>
          <p:cNvSpPr txBox="1"/>
          <p:nvPr/>
        </p:nvSpPr>
        <p:spPr>
          <a:xfrm>
            <a:off x="664625" y="346375"/>
            <a:ext cx="11769300" cy="2399100"/>
          </a:xfrm>
          <a:prstGeom prst="rect">
            <a:avLst/>
          </a:prstGeom>
          <a:noFill/>
          <a:ln>
            <a:noFill/>
          </a:ln>
        </p:spPr>
        <p:txBody>
          <a:bodyPr anchorCtr="0" anchor="t" bIns="0" lIns="0" spcFirstLastPara="1" rIns="0" wrap="square" tIns="0">
            <a:spAutoFit/>
          </a:bodyPr>
          <a:lstStyle/>
          <a:p>
            <a:pPr indent="0" lvl="0" marL="0" marR="0" rtl="0" algn="l">
              <a:lnSpc>
                <a:spcPct val="110998"/>
              </a:lnSpc>
              <a:spcBef>
                <a:spcPts val="0"/>
              </a:spcBef>
              <a:spcAft>
                <a:spcPts val="0"/>
              </a:spcAft>
              <a:buNone/>
            </a:pPr>
            <a:r>
              <a:rPr lang="en-US" sz="9538">
                <a:solidFill>
                  <a:srgbClr val="FFFFFF"/>
                </a:solidFill>
                <a:latin typeface="Anton"/>
                <a:ea typeface="Anton"/>
                <a:cs typeface="Anton"/>
                <a:sym typeface="Anton"/>
              </a:rPr>
              <a:t>Insights/Results </a:t>
            </a:r>
            <a:endParaRPr sz="9538">
              <a:solidFill>
                <a:srgbClr val="FFFFFF"/>
              </a:solidFill>
              <a:latin typeface="Anton"/>
              <a:ea typeface="Anton"/>
              <a:cs typeface="Anton"/>
              <a:sym typeface="Anton"/>
            </a:endParaRPr>
          </a:p>
          <a:p>
            <a:pPr indent="-546100" lvl="0" marL="457200" marR="0" rtl="0" algn="l">
              <a:lnSpc>
                <a:spcPct val="110998"/>
              </a:lnSpc>
              <a:spcBef>
                <a:spcPts val="0"/>
              </a:spcBef>
              <a:spcAft>
                <a:spcPts val="0"/>
              </a:spcAft>
              <a:buClr>
                <a:srgbClr val="FFFFFF"/>
              </a:buClr>
              <a:buSzPts val="5000"/>
              <a:buFont typeface="Anton"/>
              <a:buChar char="-"/>
            </a:pPr>
            <a:r>
              <a:rPr lang="en-US" sz="5000">
                <a:solidFill>
                  <a:srgbClr val="FFFFFF"/>
                </a:solidFill>
                <a:latin typeface="Anton"/>
                <a:ea typeface="Anton"/>
                <a:cs typeface="Anton"/>
                <a:sym typeface="Anton"/>
              </a:rPr>
              <a:t>Sentiment Classification Topic Modeling</a:t>
            </a:r>
            <a:endParaRPr sz="50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9B6A3"/>
        </a:solidFill>
      </p:bgPr>
    </p:bg>
    <p:spTree>
      <p:nvGrpSpPr>
        <p:cNvPr id="387" name="Shape 387"/>
        <p:cNvGrpSpPr/>
        <p:nvPr/>
      </p:nvGrpSpPr>
      <p:grpSpPr>
        <a:xfrm>
          <a:off x="0" y="0"/>
          <a:ext cx="0" cy="0"/>
          <a:chOff x="0" y="0"/>
          <a:chExt cx="0" cy="0"/>
        </a:xfrm>
      </p:grpSpPr>
      <p:grpSp>
        <p:nvGrpSpPr>
          <p:cNvPr id="388" name="Google Shape;388;p30"/>
          <p:cNvGrpSpPr/>
          <p:nvPr/>
        </p:nvGrpSpPr>
        <p:grpSpPr>
          <a:xfrm>
            <a:off x="-1747509" y="7368946"/>
            <a:ext cx="6075397" cy="5836152"/>
            <a:chOff x="0" y="0"/>
            <a:chExt cx="1107255" cy="1063652"/>
          </a:xfrm>
        </p:grpSpPr>
        <p:sp>
          <p:nvSpPr>
            <p:cNvPr id="389" name="Google Shape;389;p30"/>
            <p:cNvSpPr/>
            <p:nvPr/>
          </p:nvSpPr>
          <p:spPr>
            <a:xfrm>
              <a:off x="0" y="0"/>
              <a:ext cx="1107255" cy="1063652"/>
            </a:xfrm>
            <a:custGeom>
              <a:rect b="b" l="l" r="r" t="t"/>
              <a:pathLst>
                <a:path extrusionOk="0" h="1063652" w="1107255">
                  <a:moveTo>
                    <a:pt x="553628" y="0"/>
                  </a:moveTo>
                  <a:cubicBezTo>
                    <a:pt x="247868" y="0"/>
                    <a:pt x="0" y="238107"/>
                    <a:pt x="0" y="531826"/>
                  </a:cubicBezTo>
                  <a:cubicBezTo>
                    <a:pt x="0" y="825545"/>
                    <a:pt x="247868" y="1063652"/>
                    <a:pt x="553628" y="1063652"/>
                  </a:cubicBezTo>
                  <a:cubicBezTo>
                    <a:pt x="859388" y="1063652"/>
                    <a:pt x="1107255" y="825545"/>
                    <a:pt x="1107255" y="531826"/>
                  </a:cubicBezTo>
                  <a:cubicBezTo>
                    <a:pt x="1107255" y="238107"/>
                    <a:pt x="859388" y="0"/>
                    <a:pt x="553628" y="0"/>
                  </a:cubicBezTo>
                  <a:close/>
                </a:path>
              </a:pathLst>
            </a:custGeom>
            <a:solidFill>
              <a:srgbClr val="6687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30"/>
            <p:cNvSpPr txBox="1"/>
            <p:nvPr/>
          </p:nvSpPr>
          <p:spPr>
            <a:xfrm>
              <a:off x="103805" y="71142"/>
              <a:ext cx="899700" cy="8928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91" name="Google Shape;391;p30"/>
          <p:cNvGrpSpPr/>
          <p:nvPr/>
        </p:nvGrpSpPr>
        <p:grpSpPr>
          <a:xfrm>
            <a:off x="15014295" y="-1097762"/>
            <a:ext cx="3573444" cy="3432724"/>
            <a:chOff x="0" y="0"/>
            <a:chExt cx="1107255" cy="1063652"/>
          </a:xfrm>
        </p:grpSpPr>
        <p:sp>
          <p:nvSpPr>
            <p:cNvPr id="392" name="Google Shape;392;p30"/>
            <p:cNvSpPr/>
            <p:nvPr/>
          </p:nvSpPr>
          <p:spPr>
            <a:xfrm>
              <a:off x="0" y="0"/>
              <a:ext cx="1107255" cy="1063652"/>
            </a:xfrm>
            <a:custGeom>
              <a:rect b="b" l="l" r="r" t="t"/>
              <a:pathLst>
                <a:path extrusionOk="0" h="1063652" w="1107255">
                  <a:moveTo>
                    <a:pt x="553628" y="0"/>
                  </a:moveTo>
                  <a:cubicBezTo>
                    <a:pt x="247868" y="0"/>
                    <a:pt x="0" y="238107"/>
                    <a:pt x="0" y="531826"/>
                  </a:cubicBezTo>
                  <a:cubicBezTo>
                    <a:pt x="0" y="825545"/>
                    <a:pt x="247868" y="1063652"/>
                    <a:pt x="553628" y="1063652"/>
                  </a:cubicBezTo>
                  <a:cubicBezTo>
                    <a:pt x="859388" y="1063652"/>
                    <a:pt x="1107255" y="825545"/>
                    <a:pt x="1107255" y="531826"/>
                  </a:cubicBezTo>
                  <a:cubicBezTo>
                    <a:pt x="1107255" y="238107"/>
                    <a:pt x="859388" y="0"/>
                    <a:pt x="553628" y="0"/>
                  </a:cubicBezTo>
                  <a:close/>
                </a:path>
              </a:pathLst>
            </a:custGeom>
            <a:solidFill>
              <a:srgbClr val="6687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30"/>
            <p:cNvSpPr txBox="1"/>
            <p:nvPr/>
          </p:nvSpPr>
          <p:spPr>
            <a:xfrm>
              <a:off x="103805" y="71142"/>
              <a:ext cx="899700" cy="8928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pic>
        <p:nvPicPr>
          <p:cNvPr id="394" name="Google Shape;394;p30"/>
          <p:cNvPicPr preferRelativeResize="0"/>
          <p:nvPr/>
        </p:nvPicPr>
        <p:blipFill>
          <a:blip r:embed="rId3">
            <a:alphaModFix/>
          </a:blip>
          <a:stretch>
            <a:fillRect/>
          </a:stretch>
        </p:blipFill>
        <p:spPr>
          <a:xfrm>
            <a:off x="9546576" y="3429001"/>
            <a:ext cx="7973726" cy="5509575"/>
          </a:xfrm>
          <a:prstGeom prst="rect">
            <a:avLst/>
          </a:prstGeom>
          <a:noFill/>
          <a:ln>
            <a:noFill/>
          </a:ln>
        </p:spPr>
      </p:pic>
      <p:sp>
        <p:nvSpPr>
          <p:cNvPr id="395" name="Google Shape;395;p30"/>
          <p:cNvSpPr txBox="1"/>
          <p:nvPr/>
        </p:nvSpPr>
        <p:spPr>
          <a:xfrm>
            <a:off x="882575" y="3048500"/>
            <a:ext cx="8664000" cy="5097900"/>
          </a:xfrm>
          <a:prstGeom prst="rect">
            <a:avLst/>
          </a:prstGeom>
          <a:noFill/>
          <a:ln>
            <a:noFill/>
          </a:ln>
        </p:spPr>
        <p:txBody>
          <a:bodyPr anchorCtr="0" anchor="t" bIns="91425" lIns="91425" spcFirstLastPara="1" rIns="91425" wrap="square" tIns="91425">
            <a:noAutofit/>
          </a:bodyPr>
          <a:lstStyle/>
          <a:p>
            <a:pPr indent="-431800" lvl="0" marL="457200" rtl="0" algn="l">
              <a:spcBef>
                <a:spcPts val="0"/>
              </a:spcBef>
              <a:spcAft>
                <a:spcPts val="0"/>
              </a:spcAft>
              <a:buClr>
                <a:schemeClr val="dk1"/>
              </a:buClr>
              <a:buSzPts val="3200"/>
              <a:buFont typeface="Calibri"/>
              <a:buChar char="●"/>
            </a:pPr>
            <a:r>
              <a:rPr b="1" lang="en-US" sz="3200">
                <a:solidFill>
                  <a:schemeClr val="dk1"/>
                </a:solidFill>
                <a:latin typeface="Calibri"/>
                <a:ea typeface="Calibri"/>
                <a:cs typeface="Calibri"/>
                <a:sym typeface="Calibri"/>
              </a:rPr>
              <a:t>All cuisines: </a:t>
            </a:r>
            <a:endParaRPr b="1" sz="3200">
              <a:solidFill>
                <a:schemeClr val="dk1"/>
              </a:solidFill>
              <a:latin typeface="Calibri"/>
              <a:ea typeface="Calibri"/>
              <a:cs typeface="Calibri"/>
              <a:sym typeface="Calibri"/>
            </a:endParaRPr>
          </a:p>
          <a:p>
            <a:pPr indent="-431800" lvl="1" marL="914400" rtl="0" algn="l">
              <a:spcBef>
                <a:spcPts val="0"/>
              </a:spcBef>
              <a:spcAft>
                <a:spcPts val="0"/>
              </a:spcAft>
              <a:buClr>
                <a:schemeClr val="dk1"/>
              </a:buClr>
              <a:buSzPts val="3200"/>
              <a:buFont typeface="Calibri"/>
              <a:buChar char="○"/>
            </a:pPr>
            <a:r>
              <a:rPr i="1" lang="en-US" sz="3200">
                <a:solidFill>
                  <a:schemeClr val="dk1"/>
                </a:solidFill>
                <a:latin typeface="Calibri"/>
                <a:ea typeface="Calibri"/>
                <a:cs typeface="Calibri"/>
                <a:sym typeface="Calibri"/>
              </a:rPr>
              <a:t>Topics:</a:t>
            </a:r>
            <a:endParaRPr i="1" sz="3200">
              <a:solidFill>
                <a:schemeClr val="dk1"/>
              </a:solidFill>
              <a:latin typeface="Calibri"/>
              <a:ea typeface="Calibri"/>
              <a:cs typeface="Calibri"/>
              <a:sym typeface="Calibri"/>
            </a:endParaRPr>
          </a:p>
          <a:p>
            <a:pPr indent="-431800" lvl="2" marL="1371600" rtl="0" algn="l">
              <a:spcBef>
                <a:spcPts val="0"/>
              </a:spcBef>
              <a:spcAft>
                <a:spcPts val="0"/>
              </a:spcAft>
              <a:buClr>
                <a:schemeClr val="dk1"/>
              </a:buClr>
              <a:buSzPts val="3200"/>
              <a:buFont typeface="Calibri"/>
              <a:buChar char="■"/>
            </a:pPr>
            <a:r>
              <a:rPr lang="en-US" sz="3200">
                <a:solidFill>
                  <a:schemeClr val="dk1"/>
                </a:solidFill>
                <a:latin typeface="Calibri"/>
                <a:ea typeface="Calibri"/>
                <a:cs typeface="Calibri"/>
                <a:sym typeface="Calibri"/>
              </a:rPr>
              <a:t>food_good_lunch_great </a:t>
            </a:r>
            <a:endParaRPr sz="3200">
              <a:solidFill>
                <a:schemeClr val="dk1"/>
              </a:solidFill>
              <a:latin typeface="Calibri"/>
              <a:ea typeface="Calibri"/>
              <a:cs typeface="Calibri"/>
              <a:sym typeface="Calibri"/>
            </a:endParaRPr>
          </a:p>
          <a:p>
            <a:pPr indent="-431800" lvl="2" marL="1371600" rtl="0" algn="l">
              <a:spcBef>
                <a:spcPts val="0"/>
              </a:spcBef>
              <a:spcAft>
                <a:spcPts val="0"/>
              </a:spcAft>
              <a:buClr>
                <a:schemeClr val="dk1"/>
              </a:buClr>
              <a:buSzPts val="3200"/>
              <a:buFont typeface="Calibri"/>
              <a:buChar char="■"/>
            </a:pPr>
            <a:r>
              <a:rPr lang="en-US" sz="3200">
                <a:solidFill>
                  <a:schemeClr val="dk1"/>
                </a:solidFill>
                <a:latin typeface="Calibri"/>
                <a:ea typeface="Calibri"/>
                <a:cs typeface="Calibri"/>
                <a:sym typeface="Calibri"/>
              </a:rPr>
              <a:t>service_slow_rude_horrible</a:t>
            </a:r>
            <a:endParaRPr sz="3200">
              <a:solidFill>
                <a:schemeClr val="dk1"/>
              </a:solidFill>
              <a:latin typeface="Calibri"/>
              <a:ea typeface="Calibri"/>
              <a:cs typeface="Calibri"/>
              <a:sym typeface="Calibri"/>
            </a:endParaRPr>
          </a:p>
          <a:p>
            <a:pPr indent="-431800" lvl="1" marL="914400" rtl="0" algn="l">
              <a:spcBef>
                <a:spcPts val="0"/>
              </a:spcBef>
              <a:spcAft>
                <a:spcPts val="0"/>
              </a:spcAft>
              <a:buClr>
                <a:schemeClr val="dk1"/>
              </a:buClr>
              <a:buSzPts val="3200"/>
              <a:buFont typeface="Calibri"/>
              <a:buChar char="○"/>
            </a:pPr>
            <a:r>
              <a:rPr lang="en-US" sz="3200">
                <a:solidFill>
                  <a:schemeClr val="dk1"/>
                </a:solidFill>
                <a:latin typeface="Calibri"/>
                <a:ea typeface="Calibri"/>
                <a:cs typeface="Calibri"/>
                <a:sym typeface="Calibri"/>
              </a:rPr>
              <a:t>Food quality across all types of restaurants</a:t>
            </a:r>
            <a:endParaRPr sz="3200">
              <a:solidFill>
                <a:schemeClr val="dk1"/>
              </a:solidFill>
              <a:latin typeface="Calibri"/>
              <a:ea typeface="Calibri"/>
              <a:cs typeface="Calibri"/>
              <a:sym typeface="Calibri"/>
            </a:endParaRPr>
          </a:p>
          <a:p>
            <a:pPr indent="-431800" lvl="1" marL="914400" rtl="0" algn="l">
              <a:spcBef>
                <a:spcPts val="0"/>
              </a:spcBef>
              <a:spcAft>
                <a:spcPts val="0"/>
              </a:spcAft>
              <a:buClr>
                <a:schemeClr val="dk1"/>
              </a:buClr>
              <a:buSzPts val="3200"/>
              <a:buFont typeface="Calibri"/>
              <a:buChar char="○"/>
            </a:pPr>
            <a:r>
              <a:rPr lang="en-US" sz="3200">
                <a:solidFill>
                  <a:schemeClr val="dk1"/>
                </a:solidFill>
                <a:latin typeface="Calibri"/>
                <a:ea typeface="Calibri"/>
                <a:cs typeface="Calibri"/>
                <a:sym typeface="Calibri"/>
              </a:rPr>
              <a:t>Service issues among all cuisines</a:t>
            </a:r>
            <a:endParaRPr sz="3200">
              <a:solidFill>
                <a:schemeClr val="dk1"/>
              </a:solidFill>
              <a:latin typeface="Calibri"/>
              <a:ea typeface="Calibri"/>
              <a:cs typeface="Calibri"/>
              <a:sym typeface="Calibri"/>
            </a:endParaRPr>
          </a:p>
          <a:p>
            <a:pPr indent="-431800" lvl="0" marL="457200" rtl="0" algn="l">
              <a:spcBef>
                <a:spcPts val="0"/>
              </a:spcBef>
              <a:spcAft>
                <a:spcPts val="0"/>
              </a:spcAft>
              <a:buClr>
                <a:schemeClr val="dk1"/>
              </a:buClr>
              <a:buSzPts val="3200"/>
              <a:buFont typeface="Calibri"/>
              <a:buChar char="●"/>
            </a:pPr>
            <a:r>
              <a:rPr b="1" lang="en-US" sz="3200">
                <a:solidFill>
                  <a:schemeClr val="dk1"/>
                </a:solidFill>
                <a:latin typeface="Calibri"/>
                <a:ea typeface="Calibri"/>
                <a:cs typeface="Calibri"/>
                <a:sym typeface="Calibri"/>
              </a:rPr>
              <a:t>Chinese Cuisine: </a:t>
            </a:r>
            <a:endParaRPr b="1" sz="3200">
              <a:solidFill>
                <a:schemeClr val="dk1"/>
              </a:solidFill>
              <a:latin typeface="Calibri"/>
              <a:ea typeface="Calibri"/>
              <a:cs typeface="Calibri"/>
              <a:sym typeface="Calibri"/>
            </a:endParaRPr>
          </a:p>
          <a:p>
            <a:pPr indent="-431800" lvl="1" marL="914400" rtl="0" algn="l">
              <a:spcBef>
                <a:spcPts val="0"/>
              </a:spcBef>
              <a:spcAft>
                <a:spcPts val="0"/>
              </a:spcAft>
              <a:buClr>
                <a:schemeClr val="dk1"/>
              </a:buClr>
              <a:buSzPts val="3200"/>
              <a:buFont typeface="Calibri"/>
              <a:buChar char="○"/>
            </a:pPr>
            <a:r>
              <a:rPr i="1" lang="en-US" sz="3200">
                <a:solidFill>
                  <a:schemeClr val="dk1"/>
                </a:solidFill>
                <a:latin typeface="Calibri"/>
                <a:ea typeface="Calibri"/>
                <a:cs typeface="Calibri"/>
                <a:sym typeface="Calibri"/>
              </a:rPr>
              <a:t>Topics:</a:t>
            </a:r>
            <a:endParaRPr i="1" sz="3200">
              <a:solidFill>
                <a:schemeClr val="dk1"/>
              </a:solidFill>
              <a:latin typeface="Calibri"/>
              <a:ea typeface="Calibri"/>
              <a:cs typeface="Calibri"/>
              <a:sym typeface="Calibri"/>
            </a:endParaRPr>
          </a:p>
          <a:p>
            <a:pPr indent="-431800" lvl="2" marL="1371600" rtl="0" algn="l">
              <a:spcBef>
                <a:spcPts val="0"/>
              </a:spcBef>
              <a:spcAft>
                <a:spcPts val="0"/>
              </a:spcAft>
              <a:buClr>
                <a:schemeClr val="dk1"/>
              </a:buClr>
              <a:buSzPts val="3200"/>
              <a:buFont typeface="Calibri"/>
              <a:buChar char="■"/>
            </a:pPr>
            <a:r>
              <a:rPr lang="en-US" sz="3200">
                <a:solidFill>
                  <a:schemeClr val="dk1"/>
                </a:solidFill>
                <a:latin typeface="Calibri"/>
                <a:ea typeface="Calibri"/>
                <a:cs typeface="Calibri"/>
                <a:sym typeface="Calibri"/>
              </a:rPr>
              <a:t>chinese_sichuan_food_szechuan</a:t>
            </a:r>
            <a:endParaRPr sz="3200">
              <a:solidFill>
                <a:schemeClr val="dk1"/>
              </a:solidFill>
              <a:latin typeface="Calibri"/>
              <a:ea typeface="Calibri"/>
              <a:cs typeface="Calibri"/>
              <a:sym typeface="Calibri"/>
            </a:endParaRPr>
          </a:p>
          <a:p>
            <a:pPr indent="-431800" lvl="2" marL="1371600" rtl="0" algn="l">
              <a:spcBef>
                <a:spcPts val="0"/>
              </a:spcBef>
              <a:spcAft>
                <a:spcPts val="0"/>
              </a:spcAft>
              <a:buClr>
                <a:schemeClr val="dk1"/>
              </a:buClr>
              <a:buSzPts val="3200"/>
              <a:buFont typeface="Calibri"/>
              <a:buChar char="■"/>
            </a:pPr>
            <a:r>
              <a:rPr lang="en-US" sz="3200">
                <a:solidFill>
                  <a:schemeClr val="dk1"/>
                </a:solidFill>
                <a:latin typeface="Calibri"/>
                <a:ea typeface="Calibri"/>
                <a:cs typeface="Calibri"/>
                <a:sym typeface="Calibri"/>
              </a:rPr>
              <a:t>dim_sum_sumyum_everyday</a:t>
            </a:r>
            <a:endParaRPr sz="3200">
              <a:solidFill>
                <a:schemeClr val="dk1"/>
              </a:solidFill>
              <a:latin typeface="Calibri"/>
              <a:ea typeface="Calibri"/>
              <a:cs typeface="Calibri"/>
              <a:sym typeface="Calibri"/>
            </a:endParaRPr>
          </a:p>
          <a:p>
            <a:pPr indent="-431800" lvl="2" marL="1371600" rtl="0" algn="l">
              <a:spcBef>
                <a:spcPts val="0"/>
              </a:spcBef>
              <a:spcAft>
                <a:spcPts val="0"/>
              </a:spcAft>
              <a:buClr>
                <a:schemeClr val="dk1"/>
              </a:buClr>
              <a:buSzPts val="3200"/>
              <a:buFont typeface="Calibri"/>
              <a:buChar char="■"/>
            </a:pPr>
            <a:r>
              <a:rPr lang="en-US" sz="3200">
                <a:solidFill>
                  <a:schemeClr val="dk1"/>
                </a:solidFill>
                <a:latin typeface="Calibri"/>
                <a:ea typeface="Calibri"/>
                <a:cs typeface="Calibri"/>
                <a:sym typeface="Calibri"/>
              </a:rPr>
              <a:t>ask_shes_waitress_watier</a:t>
            </a:r>
            <a:endParaRPr sz="3200">
              <a:solidFill>
                <a:schemeClr val="dk1"/>
              </a:solidFill>
              <a:latin typeface="Calibri"/>
              <a:ea typeface="Calibri"/>
              <a:cs typeface="Calibri"/>
              <a:sym typeface="Calibri"/>
            </a:endParaRPr>
          </a:p>
          <a:p>
            <a:pPr indent="-431800" lvl="1" marL="914400" rtl="0" algn="l">
              <a:spcBef>
                <a:spcPts val="0"/>
              </a:spcBef>
              <a:spcAft>
                <a:spcPts val="0"/>
              </a:spcAft>
              <a:buClr>
                <a:schemeClr val="dk1"/>
              </a:buClr>
              <a:buSzPts val="3200"/>
              <a:buFont typeface="Calibri"/>
              <a:buChar char="○"/>
            </a:pPr>
            <a:r>
              <a:rPr lang="en-US" sz="3200">
                <a:solidFill>
                  <a:schemeClr val="dk1"/>
                </a:solidFill>
                <a:latin typeface="Calibri"/>
                <a:ea typeface="Calibri"/>
                <a:cs typeface="Calibri"/>
                <a:sym typeface="Calibri"/>
              </a:rPr>
              <a:t>Main dishes are important</a:t>
            </a:r>
            <a:endParaRPr sz="3200">
              <a:solidFill>
                <a:schemeClr val="dk1"/>
              </a:solidFill>
              <a:latin typeface="Calibri"/>
              <a:ea typeface="Calibri"/>
              <a:cs typeface="Calibri"/>
              <a:sym typeface="Calibri"/>
            </a:endParaRPr>
          </a:p>
          <a:p>
            <a:pPr indent="-431800" lvl="1" marL="914400" rtl="0" algn="l">
              <a:spcBef>
                <a:spcPts val="0"/>
              </a:spcBef>
              <a:spcAft>
                <a:spcPts val="0"/>
              </a:spcAft>
              <a:buClr>
                <a:schemeClr val="dk1"/>
              </a:buClr>
              <a:buSzPts val="3200"/>
              <a:buFont typeface="Calibri"/>
              <a:buChar char="○"/>
            </a:pPr>
            <a:r>
              <a:rPr lang="en-US" sz="3200">
                <a:solidFill>
                  <a:schemeClr val="dk1"/>
                </a:solidFill>
                <a:latin typeface="Calibri"/>
                <a:ea typeface="Calibri"/>
                <a:cs typeface="Calibri"/>
                <a:sym typeface="Calibri"/>
              </a:rPr>
              <a:t>Service complaints</a:t>
            </a:r>
            <a:endParaRPr sz="3200">
              <a:solidFill>
                <a:schemeClr val="dk1"/>
              </a:solidFill>
              <a:latin typeface="Calibri"/>
              <a:ea typeface="Calibri"/>
              <a:cs typeface="Calibri"/>
              <a:sym typeface="Calibri"/>
            </a:endParaRPr>
          </a:p>
        </p:txBody>
      </p:sp>
      <p:sp>
        <p:nvSpPr>
          <p:cNvPr id="396" name="Google Shape;396;p30"/>
          <p:cNvSpPr txBox="1"/>
          <p:nvPr/>
        </p:nvSpPr>
        <p:spPr>
          <a:xfrm>
            <a:off x="417025" y="350425"/>
            <a:ext cx="11769300" cy="2399100"/>
          </a:xfrm>
          <a:prstGeom prst="rect">
            <a:avLst/>
          </a:prstGeom>
          <a:noFill/>
          <a:ln>
            <a:noFill/>
          </a:ln>
        </p:spPr>
        <p:txBody>
          <a:bodyPr anchorCtr="0" anchor="t" bIns="0" lIns="0" spcFirstLastPara="1" rIns="0" wrap="square" tIns="0">
            <a:spAutoFit/>
          </a:bodyPr>
          <a:lstStyle/>
          <a:p>
            <a:pPr indent="0" lvl="0" marL="0" marR="0" rtl="0" algn="l">
              <a:lnSpc>
                <a:spcPct val="110998"/>
              </a:lnSpc>
              <a:spcBef>
                <a:spcPts val="0"/>
              </a:spcBef>
              <a:spcAft>
                <a:spcPts val="0"/>
              </a:spcAft>
              <a:buNone/>
            </a:pPr>
            <a:r>
              <a:rPr lang="en-US" sz="9538">
                <a:solidFill>
                  <a:srgbClr val="FFFFFF"/>
                </a:solidFill>
                <a:latin typeface="Anton"/>
                <a:ea typeface="Anton"/>
                <a:cs typeface="Anton"/>
                <a:sym typeface="Anton"/>
              </a:rPr>
              <a:t>Insights/Results </a:t>
            </a:r>
            <a:endParaRPr sz="9538">
              <a:solidFill>
                <a:srgbClr val="FFFFFF"/>
              </a:solidFill>
              <a:latin typeface="Anton"/>
              <a:ea typeface="Anton"/>
              <a:cs typeface="Anton"/>
              <a:sym typeface="Anton"/>
            </a:endParaRPr>
          </a:p>
          <a:p>
            <a:pPr indent="-546100" lvl="0" marL="457200" marR="0" rtl="0" algn="l">
              <a:lnSpc>
                <a:spcPct val="110998"/>
              </a:lnSpc>
              <a:spcBef>
                <a:spcPts val="0"/>
              </a:spcBef>
              <a:spcAft>
                <a:spcPts val="0"/>
              </a:spcAft>
              <a:buClr>
                <a:srgbClr val="FFFFFF"/>
              </a:buClr>
              <a:buSzPts val="5000"/>
              <a:buFont typeface="Anton"/>
              <a:buChar char="-"/>
            </a:pPr>
            <a:r>
              <a:rPr lang="en-US" sz="5000">
                <a:solidFill>
                  <a:srgbClr val="FFFFFF"/>
                </a:solidFill>
                <a:latin typeface="Anton"/>
                <a:ea typeface="Anton"/>
                <a:cs typeface="Anton"/>
                <a:sym typeface="Anton"/>
              </a:rPr>
              <a:t>Cuisine</a:t>
            </a:r>
            <a:r>
              <a:rPr lang="en-US" sz="5000">
                <a:solidFill>
                  <a:srgbClr val="FFFFFF"/>
                </a:solidFill>
                <a:latin typeface="Anton"/>
                <a:ea typeface="Anton"/>
                <a:cs typeface="Anton"/>
                <a:sym typeface="Anton"/>
              </a:rPr>
              <a:t> Classification Topic Modeling</a:t>
            </a:r>
            <a:endParaRPr sz="50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9B6A3"/>
        </a:solidFill>
      </p:bgPr>
    </p:bg>
    <p:spTree>
      <p:nvGrpSpPr>
        <p:cNvPr id="400" name="Shape 400"/>
        <p:cNvGrpSpPr/>
        <p:nvPr/>
      </p:nvGrpSpPr>
      <p:grpSpPr>
        <a:xfrm>
          <a:off x="0" y="0"/>
          <a:ext cx="0" cy="0"/>
          <a:chOff x="0" y="0"/>
          <a:chExt cx="0" cy="0"/>
        </a:xfrm>
      </p:grpSpPr>
      <p:grpSp>
        <p:nvGrpSpPr>
          <p:cNvPr id="401" name="Google Shape;401;p31"/>
          <p:cNvGrpSpPr/>
          <p:nvPr/>
        </p:nvGrpSpPr>
        <p:grpSpPr>
          <a:xfrm>
            <a:off x="-1747509" y="7368946"/>
            <a:ext cx="6075397" cy="5836152"/>
            <a:chOff x="0" y="0"/>
            <a:chExt cx="1107255" cy="1063652"/>
          </a:xfrm>
        </p:grpSpPr>
        <p:sp>
          <p:nvSpPr>
            <p:cNvPr id="402" name="Google Shape;402;p31"/>
            <p:cNvSpPr/>
            <p:nvPr/>
          </p:nvSpPr>
          <p:spPr>
            <a:xfrm>
              <a:off x="0" y="0"/>
              <a:ext cx="1107255" cy="1063652"/>
            </a:xfrm>
            <a:custGeom>
              <a:rect b="b" l="l" r="r" t="t"/>
              <a:pathLst>
                <a:path extrusionOk="0" h="1063652" w="1107255">
                  <a:moveTo>
                    <a:pt x="553628" y="0"/>
                  </a:moveTo>
                  <a:cubicBezTo>
                    <a:pt x="247868" y="0"/>
                    <a:pt x="0" y="238107"/>
                    <a:pt x="0" y="531826"/>
                  </a:cubicBezTo>
                  <a:cubicBezTo>
                    <a:pt x="0" y="825545"/>
                    <a:pt x="247868" y="1063652"/>
                    <a:pt x="553628" y="1063652"/>
                  </a:cubicBezTo>
                  <a:cubicBezTo>
                    <a:pt x="859388" y="1063652"/>
                    <a:pt x="1107255" y="825545"/>
                    <a:pt x="1107255" y="531826"/>
                  </a:cubicBezTo>
                  <a:cubicBezTo>
                    <a:pt x="1107255" y="238107"/>
                    <a:pt x="859388" y="0"/>
                    <a:pt x="553628" y="0"/>
                  </a:cubicBezTo>
                  <a:close/>
                </a:path>
              </a:pathLst>
            </a:custGeom>
            <a:solidFill>
              <a:srgbClr val="6687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31"/>
            <p:cNvSpPr txBox="1"/>
            <p:nvPr/>
          </p:nvSpPr>
          <p:spPr>
            <a:xfrm>
              <a:off x="103805" y="71142"/>
              <a:ext cx="899700" cy="8928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04" name="Google Shape;404;p31"/>
          <p:cNvGrpSpPr/>
          <p:nvPr/>
        </p:nvGrpSpPr>
        <p:grpSpPr>
          <a:xfrm>
            <a:off x="15014295" y="-1097762"/>
            <a:ext cx="3573444" cy="3432724"/>
            <a:chOff x="0" y="0"/>
            <a:chExt cx="1107255" cy="1063652"/>
          </a:xfrm>
        </p:grpSpPr>
        <p:sp>
          <p:nvSpPr>
            <p:cNvPr id="405" name="Google Shape;405;p31"/>
            <p:cNvSpPr/>
            <p:nvPr/>
          </p:nvSpPr>
          <p:spPr>
            <a:xfrm>
              <a:off x="0" y="0"/>
              <a:ext cx="1107255" cy="1063652"/>
            </a:xfrm>
            <a:custGeom>
              <a:rect b="b" l="l" r="r" t="t"/>
              <a:pathLst>
                <a:path extrusionOk="0" h="1063652" w="1107255">
                  <a:moveTo>
                    <a:pt x="553628" y="0"/>
                  </a:moveTo>
                  <a:cubicBezTo>
                    <a:pt x="247868" y="0"/>
                    <a:pt x="0" y="238107"/>
                    <a:pt x="0" y="531826"/>
                  </a:cubicBezTo>
                  <a:cubicBezTo>
                    <a:pt x="0" y="825545"/>
                    <a:pt x="247868" y="1063652"/>
                    <a:pt x="553628" y="1063652"/>
                  </a:cubicBezTo>
                  <a:cubicBezTo>
                    <a:pt x="859388" y="1063652"/>
                    <a:pt x="1107255" y="825545"/>
                    <a:pt x="1107255" y="531826"/>
                  </a:cubicBezTo>
                  <a:cubicBezTo>
                    <a:pt x="1107255" y="238107"/>
                    <a:pt x="859388" y="0"/>
                    <a:pt x="553628" y="0"/>
                  </a:cubicBezTo>
                  <a:close/>
                </a:path>
              </a:pathLst>
            </a:custGeom>
            <a:solidFill>
              <a:srgbClr val="6687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31"/>
            <p:cNvSpPr txBox="1"/>
            <p:nvPr/>
          </p:nvSpPr>
          <p:spPr>
            <a:xfrm>
              <a:off x="103805" y="71142"/>
              <a:ext cx="899700" cy="8928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pic>
        <p:nvPicPr>
          <p:cNvPr id="407" name="Google Shape;407;p31"/>
          <p:cNvPicPr preferRelativeResize="0"/>
          <p:nvPr/>
        </p:nvPicPr>
        <p:blipFill>
          <a:blip r:embed="rId3">
            <a:alphaModFix/>
          </a:blip>
          <a:stretch>
            <a:fillRect/>
          </a:stretch>
        </p:blipFill>
        <p:spPr>
          <a:xfrm>
            <a:off x="801175" y="3230746"/>
            <a:ext cx="9127699" cy="6258176"/>
          </a:xfrm>
          <a:prstGeom prst="rect">
            <a:avLst/>
          </a:prstGeom>
          <a:noFill/>
          <a:ln>
            <a:noFill/>
          </a:ln>
        </p:spPr>
      </p:pic>
      <p:sp>
        <p:nvSpPr>
          <p:cNvPr id="408" name="Google Shape;408;p31"/>
          <p:cNvSpPr txBox="1"/>
          <p:nvPr/>
        </p:nvSpPr>
        <p:spPr>
          <a:xfrm>
            <a:off x="10443150" y="4010625"/>
            <a:ext cx="7385400" cy="5478300"/>
          </a:xfrm>
          <a:prstGeom prst="rect">
            <a:avLst/>
          </a:prstGeom>
          <a:noFill/>
          <a:ln>
            <a:noFill/>
          </a:ln>
        </p:spPr>
        <p:txBody>
          <a:bodyPr anchorCtr="0" anchor="t" bIns="91425" lIns="91425" spcFirstLastPara="1" rIns="91425" wrap="square" tIns="91425">
            <a:noAutofit/>
          </a:bodyPr>
          <a:lstStyle/>
          <a:p>
            <a:pPr indent="-431800" lvl="0" marL="457200" rtl="0" algn="l">
              <a:spcBef>
                <a:spcPts val="0"/>
              </a:spcBef>
              <a:spcAft>
                <a:spcPts val="0"/>
              </a:spcAft>
              <a:buClr>
                <a:schemeClr val="dk1"/>
              </a:buClr>
              <a:buSzPts val="3200"/>
              <a:buFont typeface="Calibri"/>
              <a:buChar char="●"/>
            </a:pPr>
            <a:r>
              <a:rPr b="1" lang="en-US" sz="3200">
                <a:solidFill>
                  <a:schemeClr val="dk1"/>
                </a:solidFill>
                <a:latin typeface="Calibri"/>
                <a:ea typeface="Calibri"/>
                <a:cs typeface="Calibri"/>
                <a:sym typeface="Calibri"/>
              </a:rPr>
              <a:t>American</a:t>
            </a:r>
            <a:r>
              <a:rPr b="1" lang="en-US" sz="3200">
                <a:solidFill>
                  <a:schemeClr val="dk1"/>
                </a:solidFill>
                <a:latin typeface="Calibri"/>
                <a:ea typeface="Calibri"/>
                <a:cs typeface="Calibri"/>
                <a:sym typeface="Calibri"/>
              </a:rPr>
              <a:t> Cuisine: </a:t>
            </a:r>
            <a:endParaRPr b="1" sz="3200">
              <a:solidFill>
                <a:schemeClr val="dk1"/>
              </a:solidFill>
              <a:latin typeface="Calibri"/>
              <a:ea typeface="Calibri"/>
              <a:cs typeface="Calibri"/>
              <a:sym typeface="Calibri"/>
            </a:endParaRPr>
          </a:p>
          <a:p>
            <a:pPr indent="-431800" lvl="1" marL="914400" rtl="0" algn="l">
              <a:spcBef>
                <a:spcPts val="0"/>
              </a:spcBef>
              <a:spcAft>
                <a:spcPts val="0"/>
              </a:spcAft>
              <a:buClr>
                <a:schemeClr val="dk1"/>
              </a:buClr>
              <a:buSzPts val="3200"/>
              <a:buFont typeface="Calibri"/>
              <a:buChar char="○"/>
            </a:pPr>
            <a:r>
              <a:rPr i="1" lang="en-US" sz="3200">
                <a:solidFill>
                  <a:schemeClr val="dk1"/>
                </a:solidFill>
                <a:latin typeface="Calibri"/>
                <a:ea typeface="Calibri"/>
                <a:cs typeface="Calibri"/>
                <a:sym typeface="Calibri"/>
              </a:rPr>
              <a:t>Topics:</a:t>
            </a:r>
            <a:endParaRPr i="1" sz="3200">
              <a:solidFill>
                <a:schemeClr val="dk1"/>
              </a:solidFill>
              <a:latin typeface="Calibri"/>
              <a:ea typeface="Calibri"/>
              <a:cs typeface="Calibri"/>
              <a:sym typeface="Calibri"/>
            </a:endParaRPr>
          </a:p>
          <a:p>
            <a:pPr indent="-431800" lvl="2" marL="1371600" rtl="0" algn="l">
              <a:spcBef>
                <a:spcPts val="0"/>
              </a:spcBef>
              <a:spcAft>
                <a:spcPts val="0"/>
              </a:spcAft>
              <a:buClr>
                <a:schemeClr val="dk1"/>
              </a:buClr>
              <a:buSzPts val="3200"/>
              <a:buFont typeface="Calibri"/>
              <a:buChar char="■"/>
            </a:pPr>
            <a:r>
              <a:rPr lang="en-US" sz="3200">
                <a:solidFill>
                  <a:schemeClr val="dk1"/>
                </a:solidFill>
                <a:latin typeface="Calibri"/>
                <a:ea typeface="Calibri"/>
                <a:cs typeface="Calibri"/>
                <a:sym typeface="Calibri"/>
              </a:rPr>
              <a:t>wings_boneless_buffalo_get</a:t>
            </a:r>
            <a:endParaRPr sz="3200">
              <a:solidFill>
                <a:schemeClr val="dk1"/>
              </a:solidFill>
              <a:latin typeface="Calibri"/>
              <a:ea typeface="Calibri"/>
              <a:cs typeface="Calibri"/>
              <a:sym typeface="Calibri"/>
            </a:endParaRPr>
          </a:p>
          <a:p>
            <a:pPr indent="-431800" lvl="2" marL="1371600" rtl="0" algn="l">
              <a:spcBef>
                <a:spcPts val="0"/>
              </a:spcBef>
              <a:spcAft>
                <a:spcPts val="0"/>
              </a:spcAft>
              <a:buClr>
                <a:schemeClr val="dk1"/>
              </a:buClr>
              <a:buSzPts val="3200"/>
              <a:buFont typeface="Calibri"/>
              <a:buChar char="■"/>
            </a:pPr>
            <a:r>
              <a:rPr lang="en-US" sz="3200">
                <a:solidFill>
                  <a:schemeClr val="dk1"/>
                </a:solidFill>
                <a:latin typeface="Calibri"/>
                <a:ea typeface="Calibri"/>
                <a:cs typeface="Calibri"/>
                <a:sym typeface="Calibri"/>
              </a:rPr>
              <a:t>brunch_dinner_mimosas_sunday</a:t>
            </a:r>
            <a:endParaRPr sz="3200">
              <a:solidFill>
                <a:schemeClr val="dk1"/>
              </a:solidFill>
              <a:latin typeface="Calibri"/>
              <a:ea typeface="Calibri"/>
              <a:cs typeface="Calibri"/>
              <a:sym typeface="Calibri"/>
            </a:endParaRPr>
          </a:p>
          <a:p>
            <a:pPr indent="-431800" lvl="2" marL="1371600" rtl="0" algn="l">
              <a:spcBef>
                <a:spcPts val="0"/>
              </a:spcBef>
              <a:spcAft>
                <a:spcPts val="0"/>
              </a:spcAft>
              <a:buClr>
                <a:schemeClr val="dk1"/>
              </a:buClr>
              <a:buSzPts val="3200"/>
              <a:buFont typeface="Calibri"/>
              <a:buChar char="■"/>
            </a:pPr>
            <a:r>
              <a:rPr lang="en-US" sz="3200">
                <a:solidFill>
                  <a:schemeClr val="dk1"/>
                </a:solidFill>
                <a:latin typeface="Calibri"/>
                <a:ea typeface="Calibri"/>
                <a:cs typeface="Calibri"/>
                <a:sym typeface="Calibri"/>
              </a:rPr>
              <a:t>happy_hour_sunday_ppmp</a:t>
            </a:r>
            <a:endParaRPr sz="3200">
              <a:solidFill>
                <a:schemeClr val="dk1"/>
              </a:solidFill>
              <a:latin typeface="Calibri"/>
              <a:ea typeface="Calibri"/>
              <a:cs typeface="Calibri"/>
              <a:sym typeface="Calibri"/>
            </a:endParaRPr>
          </a:p>
          <a:p>
            <a:pPr indent="-431800" lvl="1" marL="914400" rtl="0" algn="l">
              <a:spcBef>
                <a:spcPts val="0"/>
              </a:spcBef>
              <a:spcAft>
                <a:spcPts val="0"/>
              </a:spcAft>
              <a:buClr>
                <a:schemeClr val="dk1"/>
              </a:buClr>
              <a:buSzPts val="3200"/>
              <a:buFont typeface="Calibri"/>
              <a:buChar char="○"/>
            </a:pPr>
            <a:r>
              <a:rPr lang="en-US" sz="3200">
                <a:solidFill>
                  <a:schemeClr val="dk1"/>
                </a:solidFill>
                <a:latin typeface="Calibri"/>
                <a:ea typeface="Calibri"/>
                <a:cs typeface="Calibri"/>
                <a:sym typeface="Calibri"/>
              </a:rPr>
              <a:t>Main dishes are important</a:t>
            </a:r>
            <a:endParaRPr sz="3200">
              <a:solidFill>
                <a:schemeClr val="dk1"/>
              </a:solidFill>
              <a:latin typeface="Calibri"/>
              <a:ea typeface="Calibri"/>
              <a:cs typeface="Calibri"/>
              <a:sym typeface="Calibri"/>
            </a:endParaRPr>
          </a:p>
          <a:p>
            <a:pPr indent="-431800" lvl="1" marL="914400" rtl="0" algn="l">
              <a:spcBef>
                <a:spcPts val="0"/>
              </a:spcBef>
              <a:spcAft>
                <a:spcPts val="0"/>
              </a:spcAft>
              <a:buClr>
                <a:schemeClr val="dk1"/>
              </a:buClr>
              <a:buSzPts val="3200"/>
              <a:buFont typeface="Calibri"/>
              <a:buChar char="○"/>
            </a:pPr>
            <a:r>
              <a:rPr lang="en-US" sz="3200">
                <a:solidFill>
                  <a:schemeClr val="dk1"/>
                </a:solidFill>
                <a:latin typeface="Calibri"/>
                <a:ea typeface="Calibri"/>
                <a:cs typeface="Calibri"/>
                <a:sym typeface="Calibri"/>
              </a:rPr>
              <a:t>Brunch is popular meal</a:t>
            </a:r>
            <a:endParaRPr sz="3200">
              <a:solidFill>
                <a:schemeClr val="dk1"/>
              </a:solidFill>
              <a:latin typeface="Calibri"/>
              <a:ea typeface="Calibri"/>
              <a:cs typeface="Calibri"/>
              <a:sym typeface="Calibri"/>
            </a:endParaRPr>
          </a:p>
          <a:p>
            <a:pPr indent="-431800" lvl="1" marL="914400" rtl="0" algn="l">
              <a:spcBef>
                <a:spcPts val="0"/>
              </a:spcBef>
              <a:spcAft>
                <a:spcPts val="0"/>
              </a:spcAft>
              <a:buClr>
                <a:schemeClr val="dk1"/>
              </a:buClr>
              <a:buSzPts val="3200"/>
              <a:buFont typeface="Calibri"/>
              <a:buChar char="○"/>
            </a:pPr>
            <a:r>
              <a:rPr lang="en-US" sz="3200">
                <a:solidFill>
                  <a:schemeClr val="dk1"/>
                </a:solidFill>
                <a:latin typeface="Calibri"/>
                <a:ea typeface="Calibri"/>
                <a:cs typeface="Calibri"/>
                <a:sym typeface="Calibri"/>
              </a:rPr>
              <a:t>Happy hour is apart of American culture</a:t>
            </a:r>
            <a:endParaRPr sz="3200">
              <a:solidFill>
                <a:schemeClr val="dk1"/>
              </a:solidFill>
              <a:latin typeface="Calibri"/>
              <a:ea typeface="Calibri"/>
              <a:cs typeface="Calibri"/>
              <a:sym typeface="Calibri"/>
            </a:endParaRPr>
          </a:p>
        </p:txBody>
      </p:sp>
      <p:sp>
        <p:nvSpPr>
          <p:cNvPr id="409" name="Google Shape;409;p31"/>
          <p:cNvSpPr txBox="1"/>
          <p:nvPr/>
        </p:nvSpPr>
        <p:spPr>
          <a:xfrm>
            <a:off x="417025" y="350425"/>
            <a:ext cx="11769300" cy="2399100"/>
          </a:xfrm>
          <a:prstGeom prst="rect">
            <a:avLst/>
          </a:prstGeom>
          <a:noFill/>
          <a:ln>
            <a:noFill/>
          </a:ln>
        </p:spPr>
        <p:txBody>
          <a:bodyPr anchorCtr="0" anchor="t" bIns="0" lIns="0" spcFirstLastPara="1" rIns="0" wrap="square" tIns="0">
            <a:spAutoFit/>
          </a:bodyPr>
          <a:lstStyle/>
          <a:p>
            <a:pPr indent="0" lvl="0" marL="0" marR="0" rtl="0" algn="l">
              <a:lnSpc>
                <a:spcPct val="110998"/>
              </a:lnSpc>
              <a:spcBef>
                <a:spcPts val="0"/>
              </a:spcBef>
              <a:spcAft>
                <a:spcPts val="0"/>
              </a:spcAft>
              <a:buNone/>
            </a:pPr>
            <a:r>
              <a:rPr lang="en-US" sz="9538">
                <a:solidFill>
                  <a:srgbClr val="FFFFFF"/>
                </a:solidFill>
                <a:latin typeface="Anton"/>
                <a:ea typeface="Anton"/>
                <a:cs typeface="Anton"/>
                <a:sym typeface="Anton"/>
              </a:rPr>
              <a:t>Insights/Results </a:t>
            </a:r>
            <a:endParaRPr sz="9538">
              <a:solidFill>
                <a:srgbClr val="FFFFFF"/>
              </a:solidFill>
              <a:latin typeface="Anton"/>
              <a:ea typeface="Anton"/>
              <a:cs typeface="Anton"/>
              <a:sym typeface="Anton"/>
            </a:endParaRPr>
          </a:p>
          <a:p>
            <a:pPr indent="-546100" lvl="0" marL="457200" marR="0" rtl="0" algn="l">
              <a:lnSpc>
                <a:spcPct val="110998"/>
              </a:lnSpc>
              <a:spcBef>
                <a:spcPts val="0"/>
              </a:spcBef>
              <a:spcAft>
                <a:spcPts val="0"/>
              </a:spcAft>
              <a:buClr>
                <a:srgbClr val="FFFFFF"/>
              </a:buClr>
              <a:buSzPts val="5000"/>
              <a:buFont typeface="Anton"/>
              <a:buChar char="-"/>
            </a:pPr>
            <a:r>
              <a:rPr lang="en-US" sz="5000">
                <a:solidFill>
                  <a:srgbClr val="FFFFFF"/>
                </a:solidFill>
                <a:latin typeface="Anton"/>
                <a:ea typeface="Anton"/>
                <a:cs typeface="Anton"/>
                <a:sym typeface="Anton"/>
              </a:rPr>
              <a:t>Cuisine Classification Topic Modeling</a:t>
            </a:r>
            <a:endParaRPr sz="50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9B6A3"/>
        </a:solidFill>
      </p:bgPr>
    </p:bg>
    <p:spTree>
      <p:nvGrpSpPr>
        <p:cNvPr id="101" name="Shape 101"/>
        <p:cNvGrpSpPr/>
        <p:nvPr/>
      </p:nvGrpSpPr>
      <p:grpSpPr>
        <a:xfrm>
          <a:off x="0" y="0"/>
          <a:ext cx="0" cy="0"/>
          <a:chOff x="0" y="0"/>
          <a:chExt cx="0" cy="0"/>
        </a:xfrm>
      </p:grpSpPr>
      <p:grpSp>
        <p:nvGrpSpPr>
          <p:cNvPr id="102" name="Google Shape;102;p14"/>
          <p:cNvGrpSpPr/>
          <p:nvPr/>
        </p:nvGrpSpPr>
        <p:grpSpPr>
          <a:xfrm>
            <a:off x="13685465" y="4122827"/>
            <a:ext cx="3287737" cy="3287737"/>
            <a:chOff x="0" y="0"/>
            <a:chExt cx="812800" cy="812800"/>
          </a:xfrm>
        </p:grpSpPr>
        <p:sp>
          <p:nvSpPr>
            <p:cNvPr id="103" name="Google Shape;103;p14"/>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687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4"/>
            <p:cNvSpPr txBox="1"/>
            <p:nvPr/>
          </p:nvSpPr>
          <p:spPr>
            <a:xfrm>
              <a:off x="76200" y="47625"/>
              <a:ext cx="660400" cy="688975"/>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05" name="Google Shape;105;p14"/>
          <p:cNvSpPr/>
          <p:nvPr/>
        </p:nvSpPr>
        <p:spPr>
          <a:xfrm>
            <a:off x="12797794" y="4984852"/>
            <a:ext cx="4273448" cy="4273448"/>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rotWithShape="1">
            <a:blip r:embed="rId3">
              <a:alphaModFix/>
            </a:blip>
            <a:stretch>
              <a:fillRect b="0" l="-25469" r="-25469"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4"/>
          <p:cNvSpPr/>
          <p:nvPr/>
        </p:nvSpPr>
        <p:spPr>
          <a:xfrm flipH="1" rot="-955566">
            <a:off x="15898842" y="6981760"/>
            <a:ext cx="2720916" cy="1592972"/>
          </a:xfrm>
          <a:custGeom>
            <a:rect b="b" l="l" r="r" t="t"/>
            <a:pathLst>
              <a:path extrusionOk="0" h="1592972" w="2720916">
                <a:moveTo>
                  <a:pt x="2720916" y="0"/>
                </a:moveTo>
                <a:lnTo>
                  <a:pt x="0" y="0"/>
                </a:lnTo>
                <a:lnTo>
                  <a:pt x="0" y="1592972"/>
                </a:lnTo>
                <a:lnTo>
                  <a:pt x="2720916" y="1592972"/>
                </a:lnTo>
                <a:lnTo>
                  <a:pt x="2720916" y="0"/>
                </a:lnTo>
                <a:close/>
              </a:path>
            </a:pathLst>
          </a:custGeom>
          <a:blipFill rotWithShape="1">
            <a:blip r:embed="rId4">
              <a:alphaModFix/>
            </a:blip>
            <a:stretch>
              <a:fillRect b="0" l="0" r="0" t="0"/>
            </a:stretch>
          </a:blipFill>
          <a:ln>
            <a:noFill/>
          </a:ln>
        </p:spPr>
      </p:sp>
      <p:sp>
        <p:nvSpPr>
          <p:cNvPr id="107" name="Google Shape;107;p14"/>
          <p:cNvSpPr/>
          <p:nvPr/>
        </p:nvSpPr>
        <p:spPr>
          <a:xfrm>
            <a:off x="15732508" y="4263142"/>
            <a:ext cx="1778345" cy="668471"/>
          </a:xfrm>
          <a:custGeom>
            <a:rect b="b" l="l" r="r" t="t"/>
            <a:pathLst>
              <a:path extrusionOk="0" h="668471" w="1778345">
                <a:moveTo>
                  <a:pt x="0" y="0"/>
                </a:moveTo>
                <a:lnTo>
                  <a:pt x="1778345" y="0"/>
                </a:lnTo>
                <a:lnTo>
                  <a:pt x="1778345" y="668471"/>
                </a:lnTo>
                <a:lnTo>
                  <a:pt x="0" y="668471"/>
                </a:lnTo>
                <a:lnTo>
                  <a:pt x="0" y="0"/>
                </a:lnTo>
                <a:close/>
              </a:path>
            </a:pathLst>
          </a:custGeom>
          <a:blipFill rotWithShape="1">
            <a:blip r:embed="rId5">
              <a:alphaModFix/>
            </a:blip>
            <a:stretch>
              <a:fillRect b="0" l="-48084" r="0" t="0"/>
            </a:stretch>
          </a:blipFill>
          <a:ln>
            <a:noFill/>
          </a:ln>
        </p:spPr>
      </p:sp>
      <p:grpSp>
        <p:nvGrpSpPr>
          <p:cNvPr id="108" name="Google Shape;108;p14"/>
          <p:cNvGrpSpPr/>
          <p:nvPr/>
        </p:nvGrpSpPr>
        <p:grpSpPr>
          <a:xfrm>
            <a:off x="-2259037" y="3499632"/>
            <a:ext cx="3287737" cy="3287737"/>
            <a:chOff x="0" y="0"/>
            <a:chExt cx="812800" cy="812800"/>
          </a:xfrm>
        </p:grpSpPr>
        <p:sp>
          <p:nvSpPr>
            <p:cNvPr id="109" name="Google Shape;109;p14"/>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687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4"/>
            <p:cNvSpPr txBox="1"/>
            <p:nvPr/>
          </p:nvSpPr>
          <p:spPr>
            <a:xfrm>
              <a:off x="76200" y="47625"/>
              <a:ext cx="660400" cy="688975"/>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11" name="Google Shape;111;p14"/>
          <p:cNvSpPr txBox="1"/>
          <p:nvPr/>
        </p:nvSpPr>
        <p:spPr>
          <a:xfrm>
            <a:off x="2894894" y="4357133"/>
            <a:ext cx="4229100" cy="963900"/>
          </a:xfrm>
          <a:prstGeom prst="rect">
            <a:avLst/>
          </a:prstGeom>
          <a:noFill/>
          <a:ln>
            <a:noFill/>
          </a:ln>
        </p:spPr>
        <p:txBody>
          <a:bodyPr anchorCtr="0" anchor="t" bIns="0" lIns="0" spcFirstLastPara="1" rIns="0" wrap="square" tIns="0">
            <a:spAutoFit/>
          </a:bodyPr>
          <a:lstStyle/>
          <a:p>
            <a:pPr indent="0" lvl="0" marL="0" marR="0" rtl="0" algn="l">
              <a:lnSpc>
                <a:spcPct val="120028"/>
              </a:lnSpc>
              <a:spcBef>
                <a:spcPts val="0"/>
              </a:spcBef>
              <a:spcAft>
                <a:spcPts val="0"/>
              </a:spcAft>
              <a:buNone/>
            </a:pPr>
            <a:r>
              <a:rPr lang="en-US" sz="2846">
                <a:solidFill>
                  <a:srgbClr val="FFFFFF"/>
                </a:solidFill>
              </a:rPr>
              <a:t>Business Problem Definition</a:t>
            </a:r>
            <a:endParaRPr/>
          </a:p>
        </p:txBody>
      </p:sp>
      <p:grpSp>
        <p:nvGrpSpPr>
          <p:cNvPr id="112" name="Google Shape;112;p14"/>
          <p:cNvGrpSpPr/>
          <p:nvPr/>
        </p:nvGrpSpPr>
        <p:grpSpPr>
          <a:xfrm>
            <a:off x="1605387" y="4099335"/>
            <a:ext cx="977751" cy="1124573"/>
            <a:chOff x="0" y="-57150"/>
            <a:chExt cx="341123" cy="392347"/>
          </a:xfrm>
        </p:grpSpPr>
        <p:sp>
          <p:nvSpPr>
            <p:cNvPr id="113" name="Google Shape;113;p14"/>
            <p:cNvSpPr/>
            <p:nvPr/>
          </p:nvSpPr>
          <p:spPr>
            <a:xfrm>
              <a:off x="0" y="0"/>
              <a:ext cx="341123" cy="335197"/>
            </a:xfrm>
            <a:custGeom>
              <a:rect b="b" l="l" r="r" t="t"/>
              <a:pathLst>
                <a:path extrusionOk="0" h="335197" w="341123">
                  <a:moveTo>
                    <a:pt x="167598" y="0"/>
                  </a:moveTo>
                  <a:lnTo>
                    <a:pt x="173524" y="0"/>
                  </a:lnTo>
                  <a:cubicBezTo>
                    <a:pt x="217974" y="0"/>
                    <a:pt x="260604" y="17658"/>
                    <a:pt x="292034" y="49088"/>
                  </a:cubicBezTo>
                  <a:cubicBezTo>
                    <a:pt x="323465" y="80519"/>
                    <a:pt x="341123" y="123149"/>
                    <a:pt x="341123" y="167598"/>
                  </a:cubicBezTo>
                  <a:lnTo>
                    <a:pt x="341123" y="167598"/>
                  </a:lnTo>
                  <a:cubicBezTo>
                    <a:pt x="341123" y="212048"/>
                    <a:pt x="323465" y="254678"/>
                    <a:pt x="292034" y="286109"/>
                  </a:cubicBezTo>
                  <a:cubicBezTo>
                    <a:pt x="260604" y="317539"/>
                    <a:pt x="217974" y="335197"/>
                    <a:pt x="173524" y="335197"/>
                  </a:cubicBezTo>
                  <a:lnTo>
                    <a:pt x="167598" y="335197"/>
                  </a:lnTo>
                  <a:cubicBezTo>
                    <a:pt x="123149" y="335197"/>
                    <a:pt x="80519" y="317539"/>
                    <a:pt x="49088" y="286109"/>
                  </a:cubicBezTo>
                  <a:cubicBezTo>
                    <a:pt x="17658" y="254678"/>
                    <a:pt x="0" y="212048"/>
                    <a:pt x="0" y="167598"/>
                  </a:cubicBezTo>
                  <a:lnTo>
                    <a:pt x="0" y="167598"/>
                  </a:lnTo>
                  <a:cubicBezTo>
                    <a:pt x="0" y="123149"/>
                    <a:pt x="17658" y="80519"/>
                    <a:pt x="49088" y="49088"/>
                  </a:cubicBezTo>
                  <a:cubicBezTo>
                    <a:pt x="80519" y="17658"/>
                    <a:pt x="123149" y="0"/>
                    <a:pt x="167598" y="0"/>
                  </a:cubicBezTo>
                  <a:close/>
                </a:path>
              </a:pathLst>
            </a:custGeom>
            <a:solidFill>
              <a:srgbClr val="BB830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4"/>
            <p:cNvSpPr txBox="1"/>
            <p:nvPr/>
          </p:nvSpPr>
          <p:spPr>
            <a:xfrm>
              <a:off x="0" y="-57150"/>
              <a:ext cx="341123" cy="392347"/>
            </a:xfrm>
            <a:prstGeom prst="rect">
              <a:avLst/>
            </a:prstGeom>
            <a:noFill/>
            <a:ln>
              <a:noFill/>
            </a:ln>
          </p:spPr>
          <p:txBody>
            <a:bodyPr anchorCtr="0" anchor="ctr" bIns="50800" lIns="50800" spcFirstLastPara="1" rIns="50800" wrap="square" tIns="50800">
              <a:noAutofit/>
            </a:bodyPr>
            <a:lstStyle/>
            <a:p>
              <a:pPr indent="0" lvl="0" marL="0" marR="0" rtl="0" algn="ctr">
                <a:lnSpc>
                  <a:spcPct val="140012"/>
                </a:lnSpc>
                <a:spcBef>
                  <a:spcPts val="0"/>
                </a:spcBef>
                <a:spcAft>
                  <a:spcPts val="0"/>
                </a:spcAft>
                <a:buNone/>
              </a:pPr>
              <a:r>
                <a:rPr b="0" i="0" lang="en-US" sz="3099" u="none" cap="none" strike="noStrike">
                  <a:solidFill>
                    <a:srgbClr val="FFFFFF"/>
                  </a:solidFill>
                  <a:latin typeface="Arial"/>
                  <a:ea typeface="Arial"/>
                  <a:cs typeface="Arial"/>
                  <a:sym typeface="Arial"/>
                </a:rPr>
                <a:t>A</a:t>
              </a:r>
              <a:endParaRPr/>
            </a:p>
          </p:txBody>
        </p:sp>
      </p:grpSp>
      <p:sp>
        <p:nvSpPr>
          <p:cNvPr id="115" name="Google Shape;115;p14"/>
          <p:cNvSpPr txBox="1"/>
          <p:nvPr/>
        </p:nvSpPr>
        <p:spPr>
          <a:xfrm>
            <a:off x="2894894" y="5668735"/>
            <a:ext cx="3736800" cy="963900"/>
          </a:xfrm>
          <a:prstGeom prst="rect">
            <a:avLst/>
          </a:prstGeom>
          <a:noFill/>
          <a:ln>
            <a:noFill/>
          </a:ln>
        </p:spPr>
        <p:txBody>
          <a:bodyPr anchorCtr="0" anchor="t" bIns="0" lIns="0" spcFirstLastPara="1" rIns="0" wrap="square" tIns="0">
            <a:spAutoFit/>
          </a:bodyPr>
          <a:lstStyle/>
          <a:p>
            <a:pPr indent="0" lvl="0" marL="0" marR="0" rtl="0" algn="l">
              <a:lnSpc>
                <a:spcPct val="120028"/>
              </a:lnSpc>
              <a:spcBef>
                <a:spcPts val="0"/>
              </a:spcBef>
              <a:spcAft>
                <a:spcPts val="0"/>
              </a:spcAft>
              <a:buNone/>
            </a:pPr>
            <a:r>
              <a:rPr lang="en-US" sz="2846">
                <a:solidFill>
                  <a:srgbClr val="FFFFFF"/>
                </a:solidFill>
              </a:rPr>
              <a:t>Dataset scope/ Filtering conditions</a:t>
            </a:r>
            <a:endParaRPr/>
          </a:p>
        </p:txBody>
      </p:sp>
      <p:grpSp>
        <p:nvGrpSpPr>
          <p:cNvPr id="116" name="Google Shape;116;p14"/>
          <p:cNvGrpSpPr/>
          <p:nvPr/>
        </p:nvGrpSpPr>
        <p:grpSpPr>
          <a:xfrm>
            <a:off x="1605387" y="5409347"/>
            <a:ext cx="977751" cy="1124573"/>
            <a:chOff x="0" y="-57150"/>
            <a:chExt cx="341123" cy="392347"/>
          </a:xfrm>
        </p:grpSpPr>
        <p:sp>
          <p:nvSpPr>
            <p:cNvPr id="117" name="Google Shape;117;p14"/>
            <p:cNvSpPr/>
            <p:nvPr/>
          </p:nvSpPr>
          <p:spPr>
            <a:xfrm>
              <a:off x="0" y="0"/>
              <a:ext cx="341123" cy="335197"/>
            </a:xfrm>
            <a:custGeom>
              <a:rect b="b" l="l" r="r" t="t"/>
              <a:pathLst>
                <a:path extrusionOk="0" h="335197" w="341123">
                  <a:moveTo>
                    <a:pt x="167598" y="0"/>
                  </a:moveTo>
                  <a:lnTo>
                    <a:pt x="173524" y="0"/>
                  </a:lnTo>
                  <a:cubicBezTo>
                    <a:pt x="217974" y="0"/>
                    <a:pt x="260604" y="17658"/>
                    <a:pt x="292034" y="49088"/>
                  </a:cubicBezTo>
                  <a:cubicBezTo>
                    <a:pt x="323465" y="80519"/>
                    <a:pt x="341123" y="123149"/>
                    <a:pt x="341123" y="167598"/>
                  </a:cubicBezTo>
                  <a:lnTo>
                    <a:pt x="341123" y="167598"/>
                  </a:lnTo>
                  <a:cubicBezTo>
                    <a:pt x="341123" y="212048"/>
                    <a:pt x="323465" y="254678"/>
                    <a:pt x="292034" y="286109"/>
                  </a:cubicBezTo>
                  <a:cubicBezTo>
                    <a:pt x="260604" y="317539"/>
                    <a:pt x="217974" y="335197"/>
                    <a:pt x="173524" y="335197"/>
                  </a:cubicBezTo>
                  <a:lnTo>
                    <a:pt x="167598" y="335197"/>
                  </a:lnTo>
                  <a:cubicBezTo>
                    <a:pt x="123149" y="335197"/>
                    <a:pt x="80519" y="317539"/>
                    <a:pt x="49088" y="286109"/>
                  </a:cubicBezTo>
                  <a:cubicBezTo>
                    <a:pt x="17658" y="254678"/>
                    <a:pt x="0" y="212048"/>
                    <a:pt x="0" y="167598"/>
                  </a:cubicBezTo>
                  <a:lnTo>
                    <a:pt x="0" y="167598"/>
                  </a:lnTo>
                  <a:cubicBezTo>
                    <a:pt x="0" y="123149"/>
                    <a:pt x="17658" y="80519"/>
                    <a:pt x="49088" y="49088"/>
                  </a:cubicBezTo>
                  <a:cubicBezTo>
                    <a:pt x="80519" y="17658"/>
                    <a:pt x="123149" y="0"/>
                    <a:pt x="167598" y="0"/>
                  </a:cubicBezTo>
                  <a:close/>
                </a:path>
              </a:pathLst>
            </a:custGeom>
            <a:solidFill>
              <a:srgbClr val="BB830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4"/>
            <p:cNvSpPr txBox="1"/>
            <p:nvPr/>
          </p:nvSpPr>
          <p:spPr>
            <a:xfrm>
              <a:off x="0" y="-57150"/>
              <a:ext cx="341123" cy="392347"/>
            </a:xfrm>
            <a:prstGeom prst="rect">
              <a:avLst/>
            </a:prstGeom>
            <a:noFill/>
            <a:ln>
              <a:noFill/>
            </a:ln>
          </p:spPr>
          <p:txBody>
            <a:bodyPr anchorCtr="0" anchor="ctr" bIns="50800" lIns="50800" spcFirstLastPara="1" rIns="50800" wrap="square" tIns="50800">
              <a:noAutofit/>
            </a:bodyPr>
            <a:lstStyle/>
            <a:p>
              <a:pPr indent="0" lvl="0" marL="0" marR="0" rtl="0" algn="ctr">
                <a:lnSpc>
                  <a:spcPct val="140012"/>
                </a:lnSpc>
                <a:spcBef>
                  <a:spcPts val="0"/>
                </a:spcBef>
                <a:spcAft>
                  <a:spcPts val="0"/>
                </a:spcAft>
                <a:buNone/>
              </a:pPr>
              <a:r>
                <a:rPr b="0" i="0" lang="en-US" sz="3099" u="none" cap="none" strike="noStrike">
                  <a:solidFill>
                    <a:srgbClr val="FFFFFF"/>
                  </a:solidFill>
                  <a:latin typeface="Arial"/>
                  <a:ea typeface="Arial"/>
                  <a:cs typeface="Arial"/>
                  <a:sym typeface="Arial"/>
                </a:rPr>
                <a:t>B</a:t>
              </a:r>
              <a:endParaRPr/>
            </a:p>
          </p:txBody>
        </p:sp>
      </p:grpSp>
      <p:sp>
        <p:nvSpPr>
          <p:cNvPr id="119" name="Google Shape;119;p14"/>
          <p:cNvSpPr txBox="1"/>
          <p:nvPr/>
        </p:nvSpPr>
        <p:spPr>
          <a:xfrm>
            <a:off x="2894894" y="6972414"/>
            <a:ext cx="3270600" cy="963900"/>
          </a:xfrm>
          <a:prstGeom prst="rect">
            <a:avLst/>
          </a:prstGeom>
          <a:noFill/>
          <a:ln>
            <a:noFill/>
          </a:ln>
        </p:spPr>
        <p:txBody>
          <a:bodyPr anchorCtr="0" anchor="t" bIns="0" lIns="0" spcFirstLastPara="1" rIns="0" wrap="square" tIns="0">
            <a:spAutoFit/>
          </a:bodyPr>
          <a:lstStyle/>
          <a:p>
            <a:pPr indent="0" lvl="0" marL="0" marR="0" rtl="0" algn="l">
              <a:lnSpc>
                <a:spcPct val="120028"/>
              </a:lnSpc>
              <a:spcBef>
                <a:spcPts val="0"/>
              </a:spcBef>
              <a:spcAft>
                <a:spcPts val="0"/>
              </a:spcAft>
              <a:buNone/>
            </a:pPr>
            <a:r>
              <a:rPr lang="en-US" sz="2846">
                <a:solidFill>
                  <a:srgbClr val="FFFFFF"/>
                </a:solidFill>
              </a:rPr>
              <a:t>Exploratory Data Analysis</a:t>
            </a:r>
            <a:endParaRPr/>
          </a:p>
        </p:txBody>
      </p:sp>
      <p:grpSp>
        <p:nvGrpSpPr>
          <p:cNvPr id="120" name="Google Shape;120;p14"/>
          <p:cNvGrpSpPr/>
          <p:nvPr/>
        </p:nvGrpSpPr>
        <p:grpSpPr>
          <a:xfrm>
            <a:off x="1605387" y="6714616"/>
            <a:ext cx="977751" cy="1124573"/>
            <a:chOff x="0" y="-57150"/>
            <a:chExt cx="341123" cy="392347"/>
          </a:xfrm>
        </p:grpSpPr>
        <p:sp>
          <p:nvSpPr>
            <p:cNvPr id="121" name="Google Shape;121;p14"/>
            <p:cNvSpPr/>
            <p:nvPr/>
          </p:nvSpPr>
          <p:spPr>
            <a:xfrm>
              <a:off x="0" y="0"/>
              <a:ext cx="341123" cy="335197"/>
            </a:xfrm>
            <a:custGeom>
              <a:rect b="b" l="l" r="r" t="t"/>
              <a:pathLst>
                <a:path extrusionOk="0" h="335197" w="341123">
                  <a:moveTo>
                    <a:pt x="167598" y="0"/>
                  </a:moveTo>
                  <a:lnTo>
                    <a:pt x="173524" y="0"/>
                  </a:lnTo>
                  <a:cubicBezTo>
                    <a:pt x="217974" y="0"/>
                    <a:pt x="260604" y="17658"/>
                    <a:pt x="292034" y="49088"/>
                  </a:cubicBezTo>
                  <a:cubicBezTo>
                    <a:pt x="323465" y="80519"/>
                    <a:pt x="341123" y="123149"/>
                    <a:pt x="341123" y="167598"/>
                  </a:cubicBezTo>
                  <a:lnTo>
                    <a:pt x="341123" y="167598"/>
                  </a:lnTo>
                  <a:cubicBezTo>
                    <a:pt x="341123" y="212048"/>
                    <a:pt x="323465" y="254678"/>
                    <a:pt x="292034" y="286109"/>
                  </a:cubicBezTo>
                  <a:cubicBezTo>
                    <a:pt x="260604" y="317539"/>
                    <a:pt x="217974" y="335197"/>
                    <a:pt x="173524" y="335197"/>
                  </a:cubicBezTo>
                  <a:lnTo>
                    <a:pt x="167598" y="335197"/>
                  </a:lnTo>
                  <a:cubicBezTo>
                    <a:pt x="123149" y="335197"/>
                    <a:pt x="80519" y="317539"/>
                    <a:pt x="49088" y="286109"/>
                  </a:cubicBezTo>
                  <a:cubicBezTo>
                    <a:pt x="17658" y="254678"/>
                    <a:pt x="0" y="212048"/>
                    <a:pt x="0" y="167598"/>
                  </a:cubicBezTo>
                  <a:lnTo>
                    <a:pt x="0" y="167598"/>
                  </a:lnTo>
                  <a:cubicBezTo>
                    <a:pt x="0" y="123149"/>
                    <a:pt x="17658" y="80519"/>
                    <a:pt x="49088" y="49088"/>
                  </a:cubicBezTo>
                  <a:cubicBezTo>
                    <a:pt x="80519" y="17658"/>
                    <a:pt x="123149" y="0"/>
                    <a:pt x="167598" y="0"/>
                  </a:cubicBezTo>
                  <a:close/>
                </a:path>
              </a:pathLst>
            </a:custGeom>
            <a:solidFill>
              <a:srgbClr val="BB830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4"/>
            <p:cNvSpPr txBox="1"/>
            <p:nvPr/>
          </p:nvSpPr>
          <p:spPr>
            <a:xfrm>
              <a:off x="0" y="-57150"/>
              <a:ext cx="341123" cy="392347"/>
            </a:xfrm>
            <a:prstGeom prst="rect">
              <a:avLst/>
            </a:prstGeom>
            <a:noFill/>
            <a:ln>
              <a:noFill/>
            </a:ln>
          </p:spPr>
          <p:txBody>
            <a:bodyPr anchorCtr="0" anchor="ctr" bIns="50800" lIns="50800" spcFirstLastPara="1" rIns="50800" wrap="square" tIns="50800">
              <a:noAutofit/>
            </a:bodyPr>
            <a:lstStyle/>
            <a:p>
              <a:pPr indent="0" lvl="0" marL="0" marR="0" rtl="0" algn="ctr">
                <a:lnSpc>
                  <a:spcPct val="140012"/>
                </a:lnSpc>
                <a:spcBef>
                  <a:spcPts val="0"/>
                </a:spcBef>
                <a:spcAft>
                  <a:spcPts val="0"/>
                </a:spcAft>
                <a:buNone/>
              </a:pPr>
              <a:r>
                <a:rPr b="0" i="0" lang="en-US" sz="3099" u="none" cap="none" strike="noStrike">
                  <a:solidFill>
                    <a:srgbClr val="FFFFFF"/>
                  </a:solidFill>
                  <a:latin typeface="Arial"/>
                  <a:ea typeface="Arial"/>
                  <a:cs typeface="Arial"/>
                  <a:sym typeface="Arial"/>
                </a:rPr>
                <a:t>C</a:t>
              </a:r>
              <a:endParaRPr/>
            </a:p>
          </p:txBody>
        </p:sp>
      </p:grpSp>
      <p:sp>
        <p:nvSpPr>
          <p:cNvPr id="123" name="Google Shape;123;p14"/>
          <p:cNvSpPr txBox="1"/>
          <p:nvPr/>
        </p:nvSpPr>
        <p:spPr>
          <a:xfrm>
            <a:off x="9159280" y="4428946"/>
            <a:ext cx="2490900" cy="438000"/>
          </a:xfrm>
          <a:prstGeom prst="rect">
            <a:avLst/>
          </a:prstGeom>
          <a:noFill/>
          <a:ln>
            <a:noFill/>
          </a:ln>
        </p:spPr>
        <p:txBody>
          <a:bodyPr anchorCtr="0" anchor="t" bIns="0" lIns="0" spcFirstLastPara="1" rIns="0" wrap="square" tIns="0">
            <a:spAutoFit/>
          </a:bodyPr>
          <a:lstStyle/>
          <a:p>
            <a:pPr indent="0" lvl="0" marL="0" marR="0" rtl="0" algn="l">
              <a:lnSpc>
                <a:spcPct val="120028"/>
              </a:lnSpc>
              <a:spcBef>
                <a:spcPts val="0"/>
              </a:spcBef>
              <a:spcAft>
                <a:spcPts val="0"/>
              </a:spcAft>
              <a:buNone/>
            </a:pPr>
            <a:r>
              <a:rPr lang="en-US" sz="2846">
                <a:solidFill>
                  <a:srgbClr val="FFFFFF"/>
                </a:solidFill>
              </a:rPr>
              <a:t>Methodology</a:t>
            </a:r>
            <a:endParaRPr/>
          </a:p>
        </p:txBody>
      </p:sp>
      <p:grpSp>
        <p:nvGrpSpPr>
          <p:cNvPr id="124" name="Google Shape;124;p14"/>
          <p:cNvGrpSpPr/>
          <p:nvPr/>
        </p:nvGrpSpPr>
        <p:grpSpPr>
          <a:xfrm>
            <a:off x="7775316" y="4099335"/>
            <a:ext cx="977751" cy="1124573"/>
            <a:chOff x="0" y="-57150"/>
            <a:chExt cx="341123" cy="392347"/>
          </a:xfrm>
        </p:grpSpPr>
        <p:sp>
          <p:nvSpPr>
            <p:cNvPr id="125" name="Google Shape;125;p14"/>
            <p:cNvSpPr/>
            <p:nvPr/>
          </p:nvSpPr>
          <p:spPr>
            <a:xfrm>
              <a:off x="0" y="0"/>
              <a:ext cx="341123" cy="335197"/>
            </a:xfrm>
            <a:custGeom>
              <a:rect b="b" l="l" r="r" t="t"/>
              <a:pathLst>
                <a:path extrusionOk="0" h="335197" w="341123">
                  <a:moveTo>
                    <a:pt x="167598" y="0"/>
                  </a:moveTo>
                  <a:lnTo>
                    <a:pt x="173524" y="0"/>
                  </a:lnTo>
                  <a:cubicBezTo>
                    <a:pt x="217974" y="0"/>
                    <a:pt x="260604" y="17658"/>
                    <a:pt x="292034" y="49088"/>
                  </a:cubicBezTo>
                  <a:cubicBezTo>
                    <a:pt x="323465" y="80519"/>
                    <a:pt x="341123" y="123149"/>
                    <a:pt x="341123" y="167598"/>
                  </a:cubicBezTo>
                  <a:lnTo>
                    <a:pt x="341123" y="167598"/>
                  </a:lnTo>
                  <a:cubicBezTo>
                    <a:pt x="341123" y="212048"/>
                    <a:pt x="323465" y="254678"/>
                    <a:pt x="292034" y="286109"/>
                  </a:cubicBezTo>
                  <a:cubicBezTo>
                    <a:pt x="260604" y="317539"/>
                    <a:pt x="217974" y="335197"/>
                    <a:pt x="173524" y="335197"/>
                  </a:cubicBezTo>
                  <a:lnTo>
                    <a:pt x="167598" y="335197"/>
                  </a:lnTo>
                  <a:cubicBezTo>
                    <a:pt x="123149" y="335197"/>
                    <a:pt x="80519" y="317539"/>
                    <a:pt x="49088" y="286109"/>
                  </a:cubicBezTo>
                  <a:cubicBezTo>
                    <a:pt x="17658" y="254678"/>
                    <a:pt x="0" y="212048"/>
                    <a:pt x="0" y="167598"/>
                  </a:cubicBezTo>
                  <a:lnTo>
                    <a:pt x="0" y="167598"/>
                  </a:lnTo>
                  <a:cubicBezTo>
                    <a:pt x="0" y="123149"/>
                    <a:pt x="17658" y="80519"/>
                    <a:pt x="49088" y="49088"/>
                  </a:cubicBezTo>
                  <a:cubicBezTo>
                    <a:pt x="80519" y="17658"/>
                    <a:pt x="123149" y="0"/>
                    <a:pt x="167598" y="0"/>
                  </a:cubicBezTo>
                  <a:close/>
                </a:path>
              </a:pathLst>
            </a:custGeom>
            <a:solidFill>
              <a:srgbClr val="BB830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4"/>
            <p:cNvSpPr txBox="1"/>
            <p:nvPr/>
          </p:nvSpPr>
          <p:spPr>
            <a:xfrm>
              <a:off x="0" y="-57150"/>
              <a:ext cx="341123" cy="392347"/>
            </a:xfrm>
            <a:prstGeom prst="rect">
              <a:avLst/>
            </a:prstGeom>
            <a:noFill/>
            <a:ln>
              <a:noFill/>
            </a:ln>
          </p:spPr>
          <p:txBody>
            <a:bodyPr anchorCtr="0" anchor="ctr" bIns="50800" lIns="50800" spcFirstLastPara="1" rIns="50800" wrap="square" tIns="50800">
              <a:noAutofit/>
            </a:bodyPr>
            <a:lstStyle/>
            <a:p>
              <a:pPr indent="0" lvl="0" marL="0" marR="0" rtl="0" algn="ctr">
                <a:lnSpc>
                  <a:spcPct val="140012"/>
                </a:lnSpc>
                <a:spcBef>
                  <a:spcPts val="0"/>
                </a:spcBef>
                <a:spcAft>
                  <a:spcPts val="0"/>
                </a:spcAft>
                <a:buNone/>
              </a:pPr>
              <a:r>
                <a:rPr b="0" i="0" lang="en-US" sz="3099" u="none" cap="none" strike="noStrike">
                  <a:solidFill>
                    <a:srgbClr val="FFFFFF"/>
                  </a:solidFill>
                  <a:latin typeface="Arial"/>
                  <a:ea typeface="Arial"/>
                  <a:cs typeface="Arial"/>
                  <a:sym typeface="Arial"/>
                </a:rPr>
                <a:t>D</a:t>
              </a:r>
              <a:endParaRPr/>
            </a:p>
          </p:txBody>
        </p:sp>
      </p:grpSp>
      <p:sp>
        <p:nvSpPr>
          <p:cNvPr id="127" name="Google Shape;127;p14"/>
          <p:cNvSpPr txBox="1"/>
          <p:nvPr/>
        </p:nvSpPr>
        <p:spPr>
          <a:xfrm>
            <a:off x="9191113" y="5832173"/>
            <a:ext cx="3470400" cy="438000"/>
          </a:xfrm>
          <a:prstGeom prst="rect">
            <a:avLst/>
          </a:prstGeom>
          <a:noFill/>
          <a:ln>
            <a:noFill/>
          </a:ln>
        </p:spPr>
        <p:txBody>
          <a:bodyPr anchorCtr="0" anchor="t" bIns="0" lIns="0" spcFirstLastPara="1" rIns="0" wrap="square" tIns="0">
            <a:spAutoFit/>
          </a:bodyPr>
          <a:lstStyle/>
          <a:p>
            <a:pPr indent="0" lvl="0" marL="0" marR="0" rtl="0" algn="l">
              <a:lnSpc>
                <a:spcPct val="120028"/>
              </a:lnSpc>
              <a:spcBef>
                <a:spcPts val="0"/>
              </a:spcBef>
              <a:spcAft>
                <a:spcPts val="0"/>
              </a:spcAft>
              <a:buNone/>
            </a:pPr>
            <a:r>
              <a:rPr lang="en-US" sz="2846">
                <a:solidFill>
                  <a:srgbClr val="FFFFFF"/>
                </a:solidFill>
              </a:rPr>
              <a:t>Insights/Results</a:t>
            </a:r>
            <a:endParaRPr/>
          </a:p>
        </p:txBody>
      </p:sp>
      <p:grpSp>
        <p:nvGrpSpPr>
          <p:cNvPr id="128" name="Google Shape;128;p14"/>
          <p:cNvGrpSpPr/>
          <p:nvPr/>
        </p:nvGrpSpPr>
        <p:grpSpPr>
          <a:xfrm>
            <a:off x="7720987" y="5514453"/>
            <a:ext cx="977751" cy="1124573"/>
            <a:chOff x="0" y="-57150"/>
            <a:chExt cx="341123" cy="392347"/>
          </a:xfrm>
        </p:grpSpPr>
        <p:sp>
          <p:nvSpPr>
            <p:cNvPr id="129" name="Google Shape;129;p14"/>
            <p:cNvSpPr/>
            <p:nvPr/>
          </p:nvSpPr>
          <p:spPr>
            <a:xfrm>
              <a:off x="0" y="0"/>
              <a:ext cx="341123" cy="335197"/>
            </a:xfrm>
            <a:custGeom>
              <a:rect b="b" l="l" r="r" t="t"/>
              <a:pathLst>
                <a:path extrusionOk="0" h="335197" w="341123">
                  <a:moveTo>
                    <a:pt x="167598" y="0"/>
                  </a:moveTo>
                  <a:lnTo>
                    <a:pt x="173524" y="0"/>
                  </a:lnTo>
                  <a:cubicBezTo>
                    <a:pt x="217974" y="0"/>
                    <a:pt x="260604" y="17658"/>
                    <a:pt x="292034" y="49088"/>
                  </a:cubicBezTo>
                  <a:cubicBezTo>
                    <a:pt x="323465" y="80519"/>
                    <a:pt x="341123" y="123149"/>
                    <a:pt x="341123" y="167598"/>
                  </a:cubicBezTo>
                  <a:lnTo>
                    <a:pt x="341123" y="167598"/>
                  </a:lnTo>
                  <a:cubicBezTo>
                    <a:pt x="341123" y="212048"/>
                    <a:pt x="323465" y="254678"/>
                    <a:pt x="292034" y="286109"/>
                  </a:cubicBezTo>
                  <a:cubicBezTo>
                    <a:pt x="260604" y="317539"/>
                    <a:pt x="217974" y="335197"/>
                    <a:pt x="173524" y="335197"/>
                  </a:cubicBezTo>
                  <a:lnTo>
                    <a:pt x="167598" y="335197"/>
                  </a:lnTo>
                  <a:cubicBezTo>
                    <a:pt x="123149" y="335197"/>
                    <a:pt x="80519" y="317539"/>
                    <a:pt x="49088" y="286109"/>
                  </a:cubicBezTo>
                  <a:cubicBezTo>
                    <a:pt x="17658" y="254678"/>
                    <a:pt x="0" y="212048"/>
                    <a:pt x="0" y="167598"/>
                  </a:cubicBezTo>
                  <a:lnTo>
                    <a:pt x="0" y="167598"/>
                  </a:lnTo>
                  <a:cubicBezTo>
                    <a:pt x="0" y="123149"/>
                    <a:pt x="17658" y="80519"/>
                    <a:pt x="49088" y="49088"/>
                  </a:cubicBezTo>
                  <a:cubicBezTo>
                    <a:pt x="80519" y="17658"/>
                    <a:pt x="123149" y="0"/>
                    <a:pt x="167598" y="0"/>
                  </a:cubicBezTo>
                  <a:close/>
                </a:path>
              </a:pathLst>
            </a:custGeom>
            <a:solidFill>
              <a:srgbClr val="BB830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14"/>
            <p:cNvSpPr txBox="1"/>
            <p:nvPr/>
          </p:nvSpPr>
          <p:spPr>
            <a:xfrm>
              <a:off x="0" y="-57150"/>
              <a:ext cx="341123" cy="392347"/>
            </a:xfrm>
            <a:prstGeom prst="rect">
              <a:avLst/>
            </a:prstGeom>
            <a:noFill/>
            <a:ln>
              <a:noFill/>
            </a:ln>
          </p:spPr>
          <p:txBody>
            <a:bodyPr anchorCtr="0" anchor="ctr" bIns="50800" lIns="50800" spcFirstLastPara="1" rIns="50800" wrap="square" tIns="50800">
              <a:noAutofit/>
            </a:bodyPr>
            <a:lstStyle/>
            <a:p>
              <a:pPr indent="0" lvl="0" marL="0" marR="0" rtl="0" algn="ctr">
                <a:lnSpc>
                  <a:spcPct val="140012"/>
                </a:lnSpc>
                <a:spcBef>
                  <a:spcPts val="0"/>
                </a:spcBef>
                <a:spcAft>
                  <a:spcPts val="0"/>
                </a:spcAft>
                <a:buNone/>
              </a:pPr>
              <a:r>
                <a:rPr b="0" i="0" lang="en-US" sz="3099" u="none" cap="none" strike="noStrike">
                  <a:solidFill>
                    <a:srgbClr val="FFFFFF"/>
                  </a:solidFill>
                  <a:latin typeface="Arial"/>
                  <a:ea typeface="Arial"/>
                  <a:cs typeface="Arial"/>
                  <a:sym typeface="Arial"/>
                </a:rPr>
                <a:t>E</a:t>
              </a:r>
              <a:endParaRPr/>
            </a:p>
          </p:txBody>
        </p:sp>
      </p:grpSp>
      <p:sp>
        <p:nvSpPr>
          <p:cNvPr id="131" name="Google Shape;131;p14"/>
          <p:cNvSpPr txBox="1"/>
          <p:nvPr/>
        </p:nvSpPr>
        <p:spPr>
          <a:xfrm>
            <a:off x="9191113" y="7235386"/>
            <a:ext cx="3114300" cy="438000"/>
          </a:xfrm>
          <a:prstGeom prst="rect">
            <a:avLst/>
          </a:prstGeom>
          <a:noFill/>
          <a:ln>
            <a:noFill/>
          </a:ln>
        </p:spPr>
        <p:txBody>
          <a:bodyPr anchorCtr="0" anchor="t" bIns="0" lIns="0" spcFirstLastPara="1" rIns="0" wrap="square" tIns="0">
            <a:spAutoFit/>
          </a:bodyPr>
          <a:lstStyle/>
          <a:p>
            <a:pPr indent="0" lvl="0" marL="0" marR="0" rtl="0" algn="l">
              <a:lnSpc>
                <a:spcPct val="120028"/>
              </a:lnSpc>
              <a:spcBef>
                <a:spcPts val="0"/>
              </a:spcBef>
              <a:spcAft>
                <a:spcPts val="0"/>
              </a:spcAft>
              <a:buNone/>
            </a:pPr>
            <a:r>
              <a:rPr lang="en-US" sz="2846">
                <a:solidFill>
                  <a:srgbClr val="FFFFFF"/>
                </a:solidFill>
              </a:rPr>
              <a:t>Conclusion</a:t>
            </a:r>
            <a:endParaRPr/>
          </a:p>
        </p:txBody>
      </p:sp>
      <p:grpSp>
        <p:nvGrpSpPr>
          <p:cNvPr id="132" name="Google Shape;132;p14"/>
          <p:cNvGrpSpPr/>
          <p:nvPr/>
        </p:nvGrpSpPr>
        <p:grpSpPr>
          <a:xfrm>
            <a:off x="7720987" y="6989403"/>
            <a:ext cx="977751" cy="1124573"/>
            <a:chOff x="0" y="-57150"/>
            <a:chExt cx="341123" cy="392347"/>
          </a:xfrm>
        </p:grpSpPr>
        <p:sp>
          <p:nvSpPr>
            <p:cNvPr id="133" name="Google Shape;133;p14"/>
            <p:cNvSpPr/>
            <p:nvPr/>
          </p:nvSpPr>
          <p:spPr>
            <a:xfrm>
              <a:off x="0" y="0"/>
              <a:ext cx="341123" cy="335197"/>
            </a:xfrm>
            <a:custGeom>
              <a:rect b="b" l="l" r="r" t="t"/>
              <a:pathLst>
                <a:path extrusionOk="0" h="335197" w="341123">
                  <a:moveTo>
                    <a:pt x="167598" y="0"/>
                  </a:moveTo>
                  <a:lnTo>
                    <a:pt x="173524" y="0"/>
                  </a:lnTo>
                  <a:cubicBezTo>
                    <a:pt x="217974" y="0"/>
                    <a:pt x="260604" y="17658"/>
                    <a:pt x="292034" y="49088"/>
                  </a:cubicBezTo>
                  <a:cubicBezTo>
                    <a:pt x="323465" y="80519"/>
                    <a:pt x="341123" y="123149"/>
                    <a:pt x="341123" y="167598"/>
                  </a:cubicBezTo>
                  <a:lnTo>
                    <a:pt x="341123" y="167598"/>
                  </a:lnTo>
                  <a:cubicBezTo>
                    <a:pt x="341123" y="212048"/>
                    <a:pt x="323465" y="254678"/>
                    <a:pt x="292034" y="286109"/>
                  </a:cubicBezTo>
                  <a:cubicBezTo>
                    <a:pt x="260604" y="317539"/>
                    <a:pt x="217974" y="335197"/>
                    <a:pt x="173524" y="335197"/>
                  </a:cubicBezTo>
                  <a:lnTo>
                    <a:pt x="167598" y="335197"/>
                  </a:lnTo>
                  <a:cubicBezTo>
                    <a:pt x="123149" y="335197"/>
                    <a:pt x="80519" y="317539"/>
                    <a:pt x="49088" y="286109"/>
                  </a:cubicBezTo>
                  <a:cubicBezTo>
                    <a:pt x="17658" y="254678"/>
                    <a:pt x="0" y="212048"/>
                    <a:pt x="0" y="167598"/>
                  </a:cubicBezTo>
                  <a:lnTo>
                    <a:pt x="0" y="167598"/>
                  </a:lnTo>
                  <a:cubicBezTo>
                    <a:pt x="0" y="123149"/>
                    <a:pt x="17658" y="80519"/>
                    <a:pt x="49088" y="49088"/>
                  </a:cubicBezTo>
                  <a:cubicBezTo>
                    <a:pt x="80519" y="17658"/>
                    <a:pt x="123149" y="0"/>
                    <a:pt x="167598" y="0"/>
                  </a:cubicBezTo>
                  <a:close/>
                </a:path>
              </a:pathLst>
            </a:custGeom>
            <a:solidFill>
              <a:srgbClr val="BB830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14"/>
            <p:cNvSpPr txBox="1"/>
            <p:nvPr/>
          </p:nvSpPr>
          <p:spPr>
            <a:xfrm>
              <a:off x="0" y="-57150"/>
              <a:ext cx="341123" cy="392347"/>
            </a:xfrm>
            <a:prstGeom prst="rect">
              <a:avLst/>
            </a:prstGeom>
            <a:noFill/>
            <a:ln>
              <a:noFill/>
            </a:ln>
          </p:spPr>
          <p:txBody>
            <a:bodyPr anchorCtr="0" anchor="ctr" bIns="50800" lIns="50800" spcFirstLastPara="1" rIns="50800" wrap="square" tIns="50800">
              <a:noAutofit/>
            </a:bodyPr>
            <a:lstStyle/>
            <a:p>
              <a:pPr indent="0" lvl="0" marL="0" marR="0" rtl="0" algn="ctr">
                <a:lnSpc>
                  <a:spcPct val="140012"/>
                </a:lnSpc>
                <a:spcBef>
                  <a:spcPts val="0"/>
                </a:spcBef>
                <a:spcAft>
                  <a:spcPts val="0"/>
                </a:spcAft>
                <a:buNone/>
              </a:pPr>
              <a:r>
                <a:rPr b="0" i="0" lang="en-US" sz="3099" u="none" cap="none" strike="noStrike">
                  <a:solidFill>
                    <a:srgbClr val="FFFFFF"/>
                  </a:solidFill>
                  <a:latin typeface="Arial"/>
                  <a:ea typeface="Arial"/>
                  <a:cs typeface="Arial"/>
                  <a:sym typeface="Arial"/>
                </a:rPr>
                <a:t>F</a:t>
              </a:r>
              <a:endParaRPr/>
            </a:p>
          </p:txBody>
        </p:sp>
      </p:grpSp>
      <p:cxnSp>
        <p:nvCxnSpPr>
          <p:cNvPr id="135" name="Google Shape;135;p14"/>
          <p:cNvCxnSpPr/>
          <p:nvPr/>
        </p:nvCxnSpPr>
        <p:spPr>
          <a:xfrm>
            <a:off x="1517241" y="3480582"/>
            <a:ext cx="13963714" cy="19050"/>
          </a:xfrm>
          <a:prstGeom prst="straightConnector1">
            <a:avLst/>
          </a:prstGeom>
          <a:noFill/>
          <a:ln cap="flat" cmpd="sng" w="38100">
            <a:solidFill>
              <a:srgbClr val="668772"/>
            </a:solidFill>
            <a:prstDash val="solid"/>
            <a:round/>
            <a:headEnd len="sm" w="sm" type="none"/>
            <a:tailEnd len="sm" w="sm" type="none"/>
          </a:ln>
        </p:spPr>
      </p:cxnSp>
      <p:sp>
        <p:nvSpPr>
          <p:cNvPr id="136" name="Google Shape;136;p14"/>
          <p:cNvSpPr txBox="1"/>
          <p:nvPr/>
        </p:nvSpPr>
        <p:spPr>
          <a:xfrm>
            <a:off x="1605374" y="1704225"/>
            <a:ext cx="9341400" cy="1468200"/>
          </a:xfrm>
          <a:prstGeom prst="rect">
            <a:avLst/>
          </a:prstGeom>
          <a:noFill/>
          <a:ln>
            <a:noFill/>
          </a:ln>
        </p:spPr>
        <p:txBody>
          <a:bodyPr anchorCtr="0" anchor="t" bIns="0" lIns="0" spcFirstLastPara="1" rIns="0" wrap="square" tIns="0">
            <a:spAutoFit/>
          </a:bodyPr>
          <a:lstStyle/>
          <a:p>
            <a:pPr indent="0" lvl="0" marL="0" marR="0" rtl="0" algn="l">
              <a:lnSpc>
                <a:spcPct val="110998"/>
              </a:lnSpc>
              <a:spcBef>
                <a:spcPts val="0"/>
              </a:spcBef>
              <a:spcAft>
                <a:spcPts val="0"/>
              </a:spcAft>
              <a:buNone/>
            </a:pPr>
            <a:r>
              <a:rPr lang="en-US" sz="9538">
                <a:solidFill>
                  <a:srgbClr val="FFFFFF"/>
                </a:solidFill>
                <a:latin typeface="Anton"/>
                <a:ea typeface="Anton"/>
                <a:cs typeface="Anton"/>
                <a:sym typeface="Anton"/>
              </a:rPr>
              <a:t>TABLE OF CONTENTS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9B6A3"/>
        </a:solidFill>
      </p:bgPr>
    </p:bg>
    <p:spTree>
      <p:nvGrpSpPr>
        <p:cNvPr id="413" name="Shape 413"/>
        <p:cNvGrpSpPr/>
        <p:nvPr/>
      </p:nvGrpSpPr>
      <p:grpSpPr>
        <a:xfrm>
          <a:off x="0" y="0"/>
          <a:ext cx="0" cy="0"/>
          <a:chOff x="0" y="0"/>
          <a:chExt cx="0" cy="0"/>
        </a:xfrm>
      </p:grpSpPr>
      <p:grpSp>
        <p:nvGrpSpPr>
          <p:cNvPr id="414" name="Google Shape;414;p32"/>
          <p:cNvGrpSpPr/>
          <p:nvPr/>
        </p:nvGrpSpPr>
        <p:grpSpPr>
          <a:xfrm>
            <a:off x="-1747509" y="7368946"/>
            <a:ext cx="6075397" cy="5836152"/>
            <a:chOff x="0" y="0"/>
            <a:chExt cx="1107255" cy="1063652"/>
          </a:xfrm>
        </p:grpSpPr>
        <p:sp>
          <p:nvSpPr>
            <p:cNvPr id="415" name="Google Shape;415;p32"/>
            <p:cNvSpPr/>
            <p:nvPr/>
          </p:nvSpPr>
          <p:spPr>
            <a:xfrm>
              <a:off x="0" y="0"/>
              <a:ext cx="1107255" cy="1063652"/>
            </a:xfrm>
            <a:custGeom>
              <a:rect b="b" l="l" r="r" t="t"/>
              <a:pathLst>
                <a:path extrusionOk="0" h="1063652" w="1107255">
                  <a:moveTo>
                    <a:pt x="553628" y="0"/>
                  </a:moveTo>
                  <a:cubicBezTo>
                    <a:pt x="247868" y="0"/>
                    <a:pt x="0" y="238107"/>
                    <a:pt x="0" y="531826"/>
                  </a:cubicBezTo>
                  <a:cubicBezTo>
                    <a:pt x="0" y="825545"/>
                    <a:pt x="247868" y="1063652"/>
                    <a:pt x="553628" y="1063652"/>
                  </a:cubicBezTo>
                  <a:cubicBezTo>
                    <a:pt x="859388" y="1063652"/>
                    <a:pt x="1107255" y="825545"/>
                    <a:pt x="1107255" y="531826"/>
                  </a:cubicBezTo>
                  <a:cubicBezTo>
                    <a:pt x="1107255" y="238107"/>
                    <a:pt x="859388" y="0"/>
                    <a:pt x="553628" y="0"/>
                  </a:cubicBezTo>
                  <a:close/>
                </a:path>
              </a:pathLst>
            </a:custGeom>
            <a:solidFill>
              <a:srgbClr val="6687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32"/>
            <p:cNvSpPr txBox="1"/>
            <p:nvPr/>
          </p:nvSpPr>
          <p:spPr>
            <a:xfrm>
              <a:off x="103805" y="71142"/>
              <a:ext cx="899700" cy="8928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17" name="Google Shape;417;p32"/>
          <p:cNvGrpSpPr/>
          <p:nvPr/>
        </p:nvGrpSpPr>
        <p:grpSpPr>
          <a:xfrm>
            <a:off x="15014295" y="-1097762"/>
            <a:ext cx="3573444" cy="3432724"/>
            <a:chOff x="0" y="0"/>
            <a:chExt cx="1107255" cy="1063652"/>
          </a:xfrm>
        </p:grpSpPr>
        <p:sp>
          <p:nvSpPr>
            <p:cNvPr id="418" name="Google Shape;418;p32"/>
            <p:cNvSpPr/>
            <p:nvPr/>
          </p:nvSpPr>
          <p:spPr>
            <a:xfrm>
              <a:off x="0" y="0"/>
              <a:ext cx="1107255" cy="1063652"/>
            </a:xfrm>
            <a:custGeom>
              <a:rect b="b" l="l" r="r" t="t"/>
              <a:pathLst>
                <a:path extrusionOk="0" h="1063652" w="1107255">
                  <a:moveTo>
                    <a:pt x="553628" y="0"/>
                  </a:moveTo>
                  <a:cubicBezTo>
                    <a:pt x="247868" y="0"/>
                    <a:pt x="0" y="238107"/>
                    <a:pt x="0" y="531826"/>
                  </a:cubicBezTo>
                  <a:cubicBezTo>
                    <a:pt x="0" y="825545"/>
                    <a:pt x="247868" y="1063652"/>
                    <a:pt x="553628" y="1063652"/>
                  </a:cubicBezTo>
                  <a:cubicBezTo>
                    <a:pt x="859388" y="1063652"/>
                    <a:pt x="1107255" y="825545"/>
                    <a:pt x="1107255" y="531826"/>
                  </a:cubicBezTo>
                  <a:cubicBezTo>
                    <a:pt x="1107255" y="238107"/>
                    <a:pt x="859388" y="0"/>
                    <a:pt x="553628" y="0"/>
                  </a:cubicBezTo>
                  <a:close/>
                </a:path>
              </a:pathLst>
            </a:custGeom>
            <a:solidFill>
              <a:srgbClr val="6687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32"/>
            <p:cNvSpPr txBox="1"/>
            <p:nvPr/>
          </p:nvSpPr>
          <p:spPr>
            <a:xfrm>
              <a:off x="103805" y="71142"/>
              <a:ext cx="899700" cy="8928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pic>
        <p:nvPicPr>
          <p:cNvPr id="420" name="Google Shape;420;p32"/>
          <p:cNvPicPr preferRelativeResize="0"/>
          <p:nvPr/>
        </p:nvPicPr>
        <p:blipFill>
          <a:blip r:embed="rId3">
            <a:alphaModFix/>
          </a:blip>
          <a:stretch>
            <a:fillRect/>
          </a:stretch>
        </p:blipFill>
        <p:spPr>
          <a:xfrm>
            <a:off x="7628225" y="2982170"/>
            <a:ext cx="9832074" cy="6688305"/>
          </a:xfrm>
          <a:prstGeom prst="rect">
            <a:avLst/>
          </a:prstGeom>
          <a:noFill/>
          <a:ln>
            <a:noFill/>
          </a:ln>
        </p:spPr>
      </p:pic>
      <p:sp>
        <p:nvSpPr>
          <p:cNvPr id="421" name="Google Shape;421;p32"/>
          <p:cNvSpPr txBox="1"/>
          <p:nvPr/>
        </p:nvSpPr>
        <p:spPr>
          <a:xfrm>
            <a:off x="931750" y="3336125"/>
            <a:ext cx="6544500" cy="6023400"/>
          </a:xfrm>
          <a:prstGeom prst="rect">
            <a:avLst/>
          </a:prstGeom>
          <a:noFill/>
          <a:ln>
            <a:noFill/>
          </a:ln>
        </p:spPr>
        <p:txBody>
          <a:bodyPr anchorCtr="0" anchor="t" bIns="91425" lIns="91425" spcFirstLastPara="1" rIns="91425" wrap="square" tIns="91425">
            <a:noAutofit/>
          </a:bodyPr>
          <a:lstStyle/>
          <a:p>
            <a:pPr indent="-431800" lvl="0" marL="457200" rtl="0" algn="l">
              <a:spcBef>
                <a:spcPts val="0"/>
              </a:spcBef>
              <a:spcAft>
                <a:spcPts val="0"/>
              </a:spcAft>
              <a:buClr>
                <a:schemeClr val="dk1"/>
              </a:buClr>
              <a:buSzPts val="3200"/>
              <a:buFont typeface="Calibri"/>
              <a:buChar char="●"/>
            </a:pPr>
            <a:r>
              <a:rPr b="1" lang="en-US" sz="3200">
                <a:solidFill>
                  <a:schemeClr val="dk1"/>
                </a:solidFill>
                <a:latin typeface="Calibri"/>
                <a:ea typeface="Calibri"/>
                <a:cs typeface="Calibri"/>
                <a:sym typeface="Calibri"/>
              </a:rPr>
              <a:t>Italian</a:t>
            </a:r>
            <a:r>
              <a:rPr b="1" lang="en-US" sz="3200">
                <a:solidFill>
                  <a:schemeClr val="dk1"/>
                </a:solidFill>
                <a:latin typeface="Calibri"/>
                <a:ea typeface="Calibri"/>
                <a:cs typeface="Calibri"/>
                <a:sym typeface="Calibri"/>
              </a:rPr>
              <a:t> Cuisine: </a:t>
            </a:r>
            <a:endParaRPr b="1" sz="3200">
              <a:solidFill>
                <a:schemeClr val="dk1"/>
              </a:solidFill>
              <a:latin typeface="Calibri"/>
              <a:ea typeface="Calibri"/>
              <a:cs typeface="Calibri"/>
              <a:sym typeface="Calibri"/>
            </a:endParaRPr>
          </a:p>
          <a:p>
            <a:pPr indent="-431800" lvl="1" marL="914400" rtl="0" algn="l">
              <a:spcBef>
                <a:spcPts val="0"/>
              </a:spcBef>
              <a:spcAft>
                <a:spcPts val="0"/>
              </a:spcAft>
              <a:buClr>
                <a:schemeClr val="dk1"/>
              </a:buClr>
              <a:buSzPts val="3200"/>
              <a:buFont typeface="Calibri"/>
              <a:buChar char="○"/>
            </a:pPr>
            <a:r>
              <a:rPr i="1" lang="en-US" sz="3200">
                <a:solidFill>
                  <a:schemeClr val="dk1"/>
                </a:solidFill>
                <a:latin typeface="Calibri"/>
                <a:ea typeface="Calibri"/>
                <a:cs typeface="Calibri"/>
                <a:sym typeface="Calibri"/>
              </a:rPr>
              <a:t>Topics:</a:t>
            </a:r>
            <a:endParaRPr i="1" sz="3200">
              <a:solidFill>
                <a:schemeClr val="dk1"/>
              </a:solidFill>
              <a:latin typeface="Calibri"/>
              <a:ea typeface="Calibri"/>
              <a:cs typeface="Calibri"/>
              <a:sym typeface="Calibri"/>
            </a:endParaRPr>
          </a:p>
          <a:p>
            <a:pPr indent="-431800" lvl="2" marL="1371600" rtl="0" algn="l">
              <a:spcBef>
                <a:spcPts val="0"/>
              </a:spcBef>
              <a:spcAft>
                <a:spcPts val="0"/>
              </a:spcAft>
              <a:buClr>
                <a:schemeClr val="dk1"/>
              </a:buClr>
              <a:buSzPts val="3200"/>
              <a:buFont typeface="Calibri"/>
              <a:buChar char="■"/>
            </a:pPr>
            <a:r>
              <a:rPr lang="en-US" sz="3200">
                <a:solidFill>
                  <a:schemeClr val="dk1"/>
                </a:solidFill>
                <a:latin typeface="Calibri"/>
                <a:ea typeface="Calibri"/>
                <a:cs typeface="Calibri"/>
                <a:sym typeface="Calibri"/>
              </a:rPr>
              <a:t>pizza_italian_pasta_best</a:t>
            </a:r>
            <a:endParaRPr sz="3200">
              <a:solidFill>
                <a:schemeClr val="dk1"/>
              </a:solidFill>
              <a:latin typeface="Calibri"/>
              <a:ea typeface="Calibri"/>
              <a:cs typeface="Calibri"/>
              <a:sym typeface="Calibri"/>
            </a:endParaRPr>
          </a:p>
          <a:p>
            <a:pPr indent="-431800" lvl="2" marL="1371600" rtl="0" algn="l">
              <a:spcBef>
                <a:spcPts val="0"/>
              </a:spcBef>
              <a:spcAft>
                <a:spcPts val="0"/>
              </a:spcAft>
              <a:buClr>
                <a:schemeClr val="dk1"/>
              </a:buClr>
              <a:buSzPts val="3200"/>
              <a:buFont typeface="Calibri"/>
              <a:buChar char="■"/>
            </a:pPr>
            <a:r>
              <a:rPr lang="en-US" sz="3200">
                <a:solidFill>
                  <a:schemeClr val="dk1"/>
                </a:solidFill>
                <a:latin typeface="Calibri"/>
                <a:ea typeface="Calibri"/>
                <a:cs typeface="Calibri"/>
                <a:sym typeface="Calibri"/>
              </a:rPr>
              <a:t>wine_beer_bar_selection</a:t>
            </a:r>
            <a:endParaRPr sz="3200">
              <a:solidFill>
                <a:schemeClr val="dk1"/>
              </a:solidFill>
              <a:latin typeface="Calibri"/>
              <a:ea typeface="Calibri"/>
              <a:cs typeface="Calibri"/>
              <a:sym typeface="Calibri"/>
            </a:endParaRPr>
          </a:p>
          <a:p>
            <a:pPr indent="-431800" lvl="2" marL="1371600" rtl="0" algn="l">
              <a:spcBef>
                <a:spcPts val="0"/>
              </a:spcBef>
              <a:spcAft>
                <a:spcPts val="0"/>
              </a:spcAft>
              <a:buClr>
                <a:schemeClr val="dk1"/>
              </a:buClr>
              <a:buSzPts val="3200"/>
              <a:buFont typeface="Calibri"/>
              <a:buChar char="■"/>
            </a:pPr>
            <a:r>
              <a:rPr lang="en-US" sz="3200">
                <a:solidFill>
                  <a:schemeClr val="dk1"/>
                </a:solidFill>
                <a:latin typeface="Calibri"/>
                <a:ea typeface="Calibri"/>
                <a:cs typeface="Calibri"/>
                <a:sym typeface="Calibri"/>
              </a:rPr>
              <a:t>gluten_free_options_crusts</a:t>
            </a:r>
            <a:endParaRPr sz="3200">
              <a:solidFill>
                <a:schemeClr val="dk1"/>
              </a:solidFill>
              <a:latin typeface="Calibri"/>
              <a:ea typeface="Calibri"/>
              <a:cs typeface="Calibri"/>
              <a:sym typeface="Calibri"/>
            </a:endParaRPr>
          </a:p>
          <a:p>
            <a:pPr indent="-431800" lvl="1" marL="914400" rtl="0" algn="l">
              <a:spcBef>
                <a:spcPts val="0"/>
              </a:spcBef>
              <a:spcAft>
                <a:spcPts val="0"/>
              </a:spcAft>
              <a:buClr>
                <a:schemeClr val="dk1"/>
              </a:buClr>
              <a:buSzPts val="3200"/>
              <a:buFont typeface="Calibri"/>
              <a:buChar char="○"/>
            </a:pPr>
            <a:r>
              <a:rPr lang="en-US" sz="3200">
                <a:solidFill>
                  <a:schemeClr val="dk1"/>
                </a:solidFill>
                <a:latin typeface="Calibri"/>
                <a:ea typeface="Calibri"/>
                <a:cs typeface="Calibri"/>
                <a:sym typeface="Calibri"/>
              </a:rPr>
              <a:t>Pasta most important dish of cuisine</a:t>
            </a:r>
            <a:endParaRPr sz="3200">
              <a:solidFill>
                <a:schemeClr val="dk1"/>
              </a:solidFill>
              <a:latin typeface="Calibri"/>
              <a:ea typeface="Calibri"/>
              <a:cs typeface="Calibri"/>
              <a:sym typeface="Calibri"/>
            </a:endParaRPr>
          </a:p>
          <a:p>
            <a:pPr indent="-431800" lvl="1" marL="914400" rtl="0" algn="l">
              <a:spcBef>
                <a:spcPts val="0"/>
              </a:spcBef>
              <a:spcAft>
                <a:spcPts val="0"/>
              </a:spcAft>
              <a:buClr>
                <a:schemeClr val="dk1"/>
              </a:buClr>
              <a:buSzPts val="3200"/>
              <a:buFont typeface="Calibri"/>
              <a:buChar char="○"/>
            </a:pPr>
            <a:r>
              <a:rPr lang="en-US" sz="3200">
                <a:solidFill>
                  <a:schemeClr val="dk1"/>
                </a:solidFill>
                <a:latin typeface="Calibri"/>
                <a:ea typeface="Calibri"/>
                <a:cs typeface="Calibri"/>
                <a:sym typeface="Calibri"/>
              </a:rPr>
              <a:t>Dining paired with wine and beer</a:t>
            </a:r>
            <a:endParaRPr sz="3200">
              <a:solidFill>
                <a:schemeClr val="dk1"/>
              </a:solidFill>
              <a:latin typeface="Calibri"/>
              <a:ea typeface="Calibri"/>
              <a:cs typeface="Calibri"/>
              <a:sym typeface="Calibri"/>
            </a:endParaRPr>
          </a:p>
          <a:p>
            <a:pPr indent="-431800" lvl="1" marL="914400" rtl="0" algn="l">
              <a:spcBef>
                <a:spcPts val="0"/>
              </a:spcBef>
              <a:spcAft>
                <a:spcPts val="0"/>
              </a:spcAft>
              <a:buClr>
                <a:schemeClr val="dk1"/>
              </a:buClr>
              <a:buSzPts val="3200"/>
              <a:buFont typeface="Calibri"/>
              <a:buChar char="○"/>
            </a:pPr>
            <a:r>
              <a:rPr lang="en-US" sz="3200">
                <a:solidFill>
                  <a:schemeClr val="dk1"/>
                </a:solidFill>
                <a:latin typeface="Calibri"/>
                <a:ea typeface="Calibri"/>
                <a:cs typeface="Calibri"/>
                <a:sym typeface="Calibri"/>
              </a:rPr>
              <a:t>Gluten free options (pizza and pasta)</a:t>
            </a:r>
            <a:endParaRPr sz="3200">
              <a:solidFill>
                <a:schemeClr val="dk1"/>
              </a:solidFill>
              <a:latin typeface="Calibri"/>
              <a:ea typeface="Calibri"/>
              <a:cs typeface="Calibri"/>
              <a:sym typeface="Calibri"/>
            </a:endParaRPr>
          </a:p>
        </p:txBody>
      </p:sp>
      <p:sp>
        <p:nvSpPr>
          <p:cNvPr id="422" name="Google Shape;422;p32"/>
          <p:cNvSpPr txBox="1"/>
          <p:nvPr/>
        </p:nvSpPr>
        <p:spPr>
          <a:xfrm>
            <a:off x="417025" y="350425"/>
            <a:ext cx="11769300" cy="2399100"/>
          </a:xfrm>
          <a:prstGeom prst="rect">
            <a:avLst/>
          </a:prstGeom>
          <a:noFill/>
          <a:ln>
            <a:noFill/>
          </a:ln>
        </p:spPr>
        <p:txBody>
          <a:bodyPr anchorCtr="0" anchor="t" bIns="0" lIns="0" spcFirstLastPara="1" rIns="0" wrap="square" tIns="0">
            <a:spAutoFit/>
          </a:bodyPr>
          <a:lstStyle/>
          <a:p>
            <a:pPr indent="0" lvl="0" marL="0" marR="0" rtl="0" algn="l">
              <a:lnSpc>
                <a:spcPct val="110998"/>
              </a:lnSpc>
              <a:spcBef>
                <a:spcPts val="0"/>
              </a:spcBef>
              <a:spcAft>
                <a:spcPts val="0"/>
              </a:spcAft>
              <a:buNone/>
            </a:pPr>
            <a:r>
              <a:rPr lang="en-US" sz="9538">
                <a:solidFill>
                  <a:srgbClr val="FFFFFF"/>
                </a:solidFill>
                <a:latin typeface="Anton"/>
                <a:ea typeface="Anton"/>
                <a:cs typeface="Anton"/>
                <a:sym typeface="Anton"/>
              </a:rPr>
              <a:t>Insights/Results </a:t>
            </a:r>
            <a:endParaRPr sz="9538">
              <a:solidFill>
                <a:srgbClr val="FFFFFF"/>
              </a:solidFill>
              <a:latin typeface="Anton"/>
              <a:ea typeface="Anton"/>
              <a:cs typeface="Anton"/>
              <a:sym typeface="Anton"/>
            </a:endParaRPr>
          </a:p>
          <a:p>
            <a:pPr indent="-546100" lvl="0" marL="457200" marR="0" rtl="0" algn="l">
              <a:lnSpc>
                <a:spcPct val="110998"/>
              </a:lnSpc>
              <a:spcBef>
                <a:spcPts val="0"/>
              </a:spcBef>
              <a:spcAft>
                <a:spcPts val="0"/>
              </a:spcAft>
              <a:buClr>
                <a:srgbClr val="FFFFFF"/>
              </a:buClr>
              <a:buSzPts val="5000"/>
              <a:buFont typeface="Anton"/>
              <a:buChar char="-"/>
            </a:pPr>
            <a:r>
              <a:rPr lang="en-US" sz="5000">
                <a:solidFill>
                  <a:srgbClr val="FFFFFF"/>
                </a:solidFill>
                <a:latin typeface="Anton"/>
                <a:ea typeface="Anton"/>
                <a:cs typeface="Anton"/>
                <a:sym typeface="Anton"/>
              </a:rPr>
              <a:t>Cuisine Classification Topic Modeling</a:t>
            </a:r>
            <a:endParaRPr sz="50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9B6A3"/>
        </a:solidFill>
      </p:bgPr>
    </p:bg>
    <p:spTree>
      <p:nvGrpSpPr>
        <p:cNvPr id="426" name="Shape 426"/>
        <p:cNvGrpSpPr/>
        <p:nvPr/>
      </p:nvGrpSpPr>
      <p:grpSpPr>
        <a:xfrm>
          <a:off x="0" y="0"/>
          <a:ext cx="0" cy="0"/>
          <a:chOff x="0" y="0"/>
          <a:chExt cx="0" cy="0"/>
        </a:xfrm>
      </p:grpSpPr>
      <p:grpSp>
        <p:nvGrpSpPr>
          <p:cNvPr id="427" name="Google Shape;427;p33"/>
          <p:cNvGrpSpPr/>
          <p:nvPr/>
        </p:nvGrpSpPr>
        <p:grpSpPr>
          <a:xfrm>
            <a:off x="-1747509" y="7368946"/>
            <a:ext cx="6075397" cy="5836152"/>
            <a:chOff x="0" y="0"/>
            <a:chExt cx="1107255" cy="1063652"/>
          </a:xfrm>
        </p:grpSpPr>
        <p:sp>
          <p:nvSpPr>
            <p:cNvPr id="428" name="Google Shape;428;p33"/>
            <p:cNvSpPr/>
            <p:nvPr/>
          </p:nvSpPr>
          <p:spPr>
            <a:xfrm>
              <a:off x="0" y="0"/>
              <a:ext cx="1107255" cy="1063652"/>
            </a:xfrm>
            <a:custGeom>
              <a:rect b="b" l="l" r="r" t="t"/>
              <a:pathLst>
                <a:path extrusionOk="0" h="1063652" w="1107255">
                  <a:moveTo>
                    <a:pt x="553628" y="0"/>
                  </a:moveTo>
                  <a:cubicBezTo>
                    <a:pt x="247868" y="0"/>
                    <a:pt x="0" y="238107"/>
                    <a:pt x="0" y="531826"/>
                  </a:cubicBezTo>
                  <a:cubicBezTo>
                    <a:pt x="0" y="825545"/>
                    <a:pt x="247868" y="1063652"/>
                    <a:pt x="553628" y="1063652"/>
                  </a:cubicBezTo>
                  <a:cubicBezTo>
                    <a:pt x="859388" y="1063652"/>
                    <a:pt x="1107255" y="825545"/>
                    <a:pt x="1107255" y="531826"/>
                  </a:cubicBezTo>
                  <a:cubicBezTo>
                    <a:pt x="1107255" y="238107"/>
                    <a:pt x="859388" y="0"/>
                    <a:pt x="553628" y="0"/>
                  </a:cubicBezTo>
                  <a:close/>
                </a:path>
              </a:pathLst>
            </a:custGeom>
            <a:solidFill>
              <a:srgbClr val="6687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33"/>
            <p:cNvSpPr txBox="1"/>
            <p:nvPr/>
          </p:nvSpPr>
          <p:spPr>
            <a:xfrm>
              <a:off x="103805" y="71142"/>
              <a:ext cx="899700" cy="8928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30" name="Google Shape;430;p33"/>
          <p:cNvGrpSpPr/>
          <p:nvPr/>
        </p:nvGrpSpPr>
        <p:grpSpPr>
          <a:xfrm>
            <a:off x="15014295" y="-1097762"/>
            <a:ext cx="3573444" cy="3432724"/>
            <a:chOff x="0" y="0"/>
            <a:chExt cx="1107255" cy="1063652"/>
          </a:xfrm>
        </p:grpSpPr>
        <p:sp>
          <p:nvSpPr>
            <p:cNvPr id="431" name="Google Shape;431;p33"/>
            <p:cNvSpPr/>
            <p:nvPr/>
          </p:nvSpPr>
          <p:spPr>
            <a:xfrm>
              <a:off x="0" y="0"/>
              <a:ext cx="1107255" cy="1063652"/>
            </a:xfrm>
            <a:custGeom>
              <a:rect b="b" l="l" r="r" t="t"/>
              <a:pathLst>
                <a:path extrusionOk="0" h="1063652" w="1107255">
                  <a:moveTo>
                    <a:pt x="553628" y="0"/>
                  </a:moveTo>
                  <a:cubicBezTo>
                    <a:pt x="247868" y="0"/>
                    <a:pt x="0" y="238107"/>
                    <a:pt x="0" y="531826"/>
                  </a:cubicBezTo>
                  <a:cubicBezTo>
                    <a:pt x="0" y="825545"/>
                    <a:pt x="247868" y="1063652"/>
                    <a:pt x="553628" y="1063652"/>
                  </a:cubicBezTo>
                  <a:cubicBezTo>
                    <a:pt x="859388" y="1063652"/>
                    <a:pt x="1107255" y="825545"/>
                    <a:pt x="1107255" y="531826"/>
                  </a:cubicBezTo>
                  <a:cubicBezTo>
                    <a:pt x="1107255" y="238107"/>
                    <a:pt x="859388" y="0"/>
                    <a:pt x="553628" y="0"/>
                  </a:cubicBezTo>
                  <a:close/>
                </a:path>
              </a:pathLst>
            </a:custGeom>
            <a:solidFill>
              <a:srgbClr val="6687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33"/>
            <p:cNvSpPr txBox="1"/>
            <p:nvPr/>
          </p:nvSpPr>
          <p:spPr>
            <a:xfrm>
              <a:off x="103805" y="71142"/>
              <a:ext cx="899700" cy="8928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pic>
        <p:nvPicPr>
          <p:cNvPr id="433" name="Google Shape;433;p33"/>
          <p:cNvPicPr preferRelativeResize="0"/>
          <p:nvPr/>
        </p:nvPicPr>
        <p:blipFill>
          <a:blip r:embed="rId3">
            <a:alphaModFix/>
          </a:blip>
          <a:stretch>
            <a:fillRect/>
          </a:stretch>
        </p:blipFill>
        <p:spPr>
          <a:xfrm>
            <a:off x="866662" y="3104625"/>
            <a:ext cx="7258276" cy="5172702"/>
          </a:xfrm>
          <a:prstGeom prst="rect">
            <a:avLst/>
          </a:prstGeom>
          <a:noFill/>
          <a:ln>
            <a:noFill/>
          </a:ln>
        </p:spPr>
      </p:pic>
      <p:sp>
        <p:nvSpPr>
          <p:cNvPr id="434" name="Google Shape;434;p33"/>
          <p:cNvSpPr txBox="1"/>
          <p:nvPr/>
        </p:nvSpPr>
        <p:spPr>
          <a:xfrm>
            <a:off x="8456800" y="3549325"/>
            <a:ext cx="5562000" cy="3432600"/>
          </a:xfrm>
          <a:prstGeom prst="rect">
            <a:avLst/>
          </a:prstGeom>
          <a:noFill/>
          <a:ln>
            <a:noFill/>
          </a:ln>
        </p:spPr>
        <p:txBody>
          <a:bodyPr anchorCtr="0" anchor="t" bIns="91425" lIns="91425" spcFirstLastPara="1" rIns="91425" wrap="square" tIns="91425">
            <a:noAutofit/>
          </a:bodyPr>
          <a:lstStyle/>
          <a:p>
            <a:pPr indent="-438150" lvl="0" marL="457200" rtl="0" algn="l">
              <a:spcBef>
                <a:spcPts val="0"/>
              </a:spcBef>
              <a:spcAft>
                <a:spcPts val="0"/>
              </a:spcAft>
              <a:buClr>
                <a:schemeClr val="dk1"/>
              </a:buClr>
              <a:buSzPts val="3300"/>
              <a:buFont typeface="Calibri"/>
              <a:buChar char="●"/>
            </a:pPr>
            <a:r>
              <a:rPr b="1" lang="en-US" sz="3300" u="sng">
                <a:solidFill>
                  <a:schemeClr val="dk1"/>
                </a:solidFill>
                <a:latin typeface="Calibri"/>
                <a:ea typeface="Calibri"/>
                <a:cs typeface="Calibri"/>
                <a:sym typeface="Calibri"/>
              </a:rPr>
              <a:t>Florida: </a:t>
            </a:r>
            <a:endParaRPr b="1" sz="3300" u="sng">
              <a:solidFill>
                <a:schemeClr val="dk1"/>
              </a:solidFill>
              <a:latin typeface="Calibri"/>
              <a:ea typeface="Calibri"/>
              <a:cs typeface="Calibri"/>
              <a:sym typeface="Calibri"/>
            </a:endParaRPr>
          </a:p>
          <a:p>
            <a:pPr indent="-431800" lvl="1" marL="914400" rtl="0" algn="l">
              <a:spcBef>
                <a:spcPts val="0"/>
              </a:spcBef>
              <a:spcAft>
                <a:spcPts val="0"/>
              </a:spcAft>
              <a:buClr>
                <a:schemeClr val="dk1"/>
              </a:buClr>
              <a:buSzPts val="3200"/>
              <a:buFont typeface="Calibri"/>
              <a:buChar char="○"/>
            </a:pPr>
            <a:r>
              <a:rPr i="1" lang="en-US" sz="3200">
                <a:solidFill>
                  <a:schemeClr val="dk1"/>
                </a:solidFill>
                <a:latin typeface="Calibri"/>
                <a:ea typeface="Calibri"/>
                <a:cs typeface="Calibri"/>
                <a:sym typeface="Calibri"/>
              </a:rPr>
              <a:t>Food preferences</a:t>
            </a:r>
            <a:endParaRPr i="1" sz="3200">
              <a:solidFill>
                <a:schemeClr val="dk1"/>
              </a:solidFill>
              <a:latin typeface="Calibri"/>
              <a:ea typeface="Calibri"/>
              <a:cs typeface="Calibri"/>
              <a:sym typeface="Calibri"/>
            </a:endParaRPr>
          </a:p>
          <a:p>
            <a:pPr indent="-431800" lvl="0" marL="1371600" rtl="0" algn="l">
              <a:spcBef>
                <a:spcPts val="0"/>
              </a:spcBef>
              <a:spcAft>
                <a:spcPts val="0"/>
              </a:spcAft>
              <a:buClr>
                <a:schemeClr val="dk1"/>
              </a:buClr>
              <a:buSzPts val="3200"/>
              <a:buFont typeface="Calibri"/>
              <a:buAutoNum type="arabicPeriod"/>
            </a:pPr>
            <a:r>
              <a:rPr lang="en-US" sz="3200">
                <a:solidFill>
                  <a:schemeClr val="dk1"/>
                </a:solidFill>
                <a:latin typeface="Calibri"/>
                <a:ea typeface="Calibri"/>
                <a:cs typeface="Calibri"/>
                <a:sym typeface="Calibri"/>
              </a:rPr>
              <a:t>Italian (Higher)</a:t>
            </a:r>
            <a:endParaRPr sz="3200">
              <a:solidFill>
                <a:schemeClr val="dk1"/>
              </a:solidFill>
              <a:latin typeface="Calibri"/>
              <a:ea typeface="Calibri"/>
              <a:cs typeface="Calibri"/>
              <a:sym typeface="Calibri"/>
            </a:endParaRPr>
          </a:p>
          <a:p>
            <a:pPr indent="-431800" lvl="0" marL="1371600" rtl="0" algn="l">
              <a:spcBef>
                <a:spcPts val="0"/>
              </a:spcBef>
              <a:spcAft>
                <a:spcPts val="0"/>
              </a:spcAft>
              <a:buClr>
                <a:schemeClr val="dk1"/>
              </a:buClr>
              <a:buSzPts val="3200"/>
              <a:buFont typeface="Calibri"/>
              <a:buAutoNum type="arabicPeriod"/>
            </a:pPr>
            <a:r>
              <a:rPr lang="en-US" sz="3200">
                <a:solidFill>
                  <a:schemeClr val="dk1"/>
                </a:solidFill>
                <a:latin typeface="Calibri"/>
                <a:ea typeface="Calibri"/>
                <a:cs typeface="Calibri"/>
                <a:sym typeface="Calibri"/>
              </a:rPr>
              <a:t>Seafood (Higher)</a:t>
            </a:r>
            <a:endParaRPr sz="3200">
              <a:solidFill>
                <a:schemeClr val="dk1"/>
              </a:solidFill>
              <a:latin typeface="Calibri"/>
              <a:ea typeface="Calibri"/>
              <a:cs typeface="Calibri"/>
              <a:sym typeface="Calibri"/>
            </a:endParaRPr>
          </a:p>
          <a:p>
            <a:pPr indent="-431800" lvl="0" marL="1371600" rtl="0" algn="l">
              <a:spcBef>
                <a:spcPts val="0"/>
              </a:spcBef>
              <a:spcAft>
                <a:spcPts val="0"/>
              </a:spcAft>
              <a:buClr>
                <a:schemeClr val="dk1"/>
              </a:buClr>
              <a:buSzPts val="3200"/>
              <a:buFont typeface="Calibri"/>
              <a:buAutoNum type="arabicPeriod"/>
            </a:pPr>
            <a:r>
              <a:rPr lang="en-US" sz="3200">
                <a:solidFill>
                  <a:schemeClr val="dk1"/>
                </a:solidFill>
                <a:latin typeface="Calibri"/>
                <a:ea typeface="Calibri"/>
                <a:cs typeface="Calibri"/>
                <a:sym typeface="Calibri"/>
              </a:rPr>
              <a:t>Chinese (Sichuan)</a:t>
            </a:r>
            <a:endParaRPr sz="3200">
              <a:solidFill>
                <a:schemeClr val="dk1"/>
              </a:solidFill>
              <a:latin typeface="Calibri"/>
              <a:ea typeface="Calibri"/>
              <a:cs typeface="Calibri"/>
              <a:sym typeface="Calibri"/>
            </a:endParaRPr>
          </a:p>
          <a:p>
            <a:pPr indent="-431800" lvl="0" marL="1371600" rtl="0" algn="l">
              <a:spcBef>
                <a:spcPts val="0"/>
              </a:spcBef>
              <a:spcAft>
                <a:spcPts val="0"/>
              </a:spcAft>
              <a:buClr>
                <a:schemeClr val="dk1"/>
              </a:buClr>
              <a:buSzPts val="3200"/>
              <a:buFont typeface="Calibri"/>
              <a:buAutoNum type="arabicPeriod"/>
            </a:pPr>
            <a:r>
              <a:rPr lang="en-US" sz="3200">
                <a:solidFill>
                  <a:schemeClr val="dk1"/>
                </a:solidFill>
                <a:latin typeface="Calibri"/>
                <a:ea typeface="Calibri"/>
                <a:cs typeface="Calibri"/>
                <a:sym typeface="Calibri"/>
              </a:rPr>
              <a:t>Wings</a:t>
            </a:r>
            <a:endParaRPr sz="3200">
              <a:solidFill>
                <a:schemeClr val="dk1"/>
              </a:solidFill>
              <a:latin typeface="Calibri"/>
              <a:ea typeface="Calibri"/>
              <a:cs typeface="Calibri"/>
              <a:sym typeface="Calibri"/>
            </a:endParaRPr>
          </a:p>
          <a:p>
            <a:pPr indent="-431800" lvl="0" marL="1371600" rtl="0" algn="l">
              <a:spcBef>
                <a:spcPts val="0"/>
              </a:spcBef>
              <a:spcAft>
                <a:spcPts val="0"/>
              </a:spcAft>
              <a:buClr>
                <a:schemeClr val="dk1"/>
              </a:buClr>
              <a:buSzPts val="3200"/>
              <a:buFont typeface="Calibri"/>
              <a:buAutoNum type="arabicPeriod"/>
            </a:pPr>
            <a:r>
              <a:rPr lang="en-US" sz="3200">
                <a:solidFill>
                  <a:schemeClr val="dk1"/>
                </a:solidFill>
                <a:latin typeface="Calibri"/>
                <a:ea typeface="Calibri"/>
                <a:cs typeface="Calibri"/>
                <a:sym typeface="Calibri"/>
              </a:rPr>
              <a:t>Pancakes</a:t>
            </a:r>
            <a:endParaRPr sz="3200">
              <a:solidFill>
                <a:schemeClr val="dk1"/>
              </a:solidFill>
              <a:latin typeface="Calibri"/>
              <a:ea typeface="Calibri"/>
              <a:cs typeface="Calibri"/>
              <a:sym typeface="Calibri"/>
            </a:endParaRPr>
          </a:p>
          <a:p>
            <a:pPr indent="-431800" lvl="0" marL="1371600" rtl="0" algn="l">
              <a:spcBef>
                <a:spcPts val="0"/>
              </a:spcBef>
              <a:spcAft>
                <a:spcPts val="0"/>
              </a:spcAft>
              <a:buClr>
                <a:schemeClr val="dk1"/>
              </a:buClr>
              <a:buSzPts val="3200"/>
              <a:buFont typeface="Calibri"/>
              <a:buAutoNum type="arabicPeriod"/>
            </a:pPr>
            <a:r>
              <a:rPr lang="en-US" sz="3200">
                <a:solidFill>
                  <a:schemeClr val="dk1"/>
                </a:solidFill>
                <a:latin typeface="Calibri"/>
                <a:ea typeface="Calibri"/>
                <a:cs typeface="Calibri"/>
                <a:sym typeface="Calibri"/>
              </a:rPr>
              <a:t>Barbecue (Higher)</a:t>
            </a:r>
            <a:endParaRPr sz="3200">
              <a:solidFill>
                <a:schemeClr val="dk1"/>
              </a:solidFill>
              <a:latin typeface="Calibri"/>
              <a:ea typeface="Calibri"/>
              <a:cs typeface="Calibri"/>
              <a:sym typeface="Calibri"/>
            </a:endParaRPr>
          </a:p>
          <a:p>
            <a:pPr indent="0" lvl="0" marL="0" rtl="0" algn="l">
              <a:lnSpc>
                <a:spcPct val="115000"/>
              </a:lnSpc>
              <a:spcBef>
                <a:spcPts val="1200"/>
              </a:spcBef>
              <a:spcAft>
                <a:spcPts val="0"/>
              </a:spcAft>
              <a:buClr>
                <a:schemeClr val="dk1"/>
              </a:buClr>
              <a:buSzPts val="1100"/>
              <a:buFont typeface="Arial"/>
              <a:buNone/>
            </a:pPr>
            <a:r>
              <a:t/>
            </a:r>
            <a:endParaRPr sz="3200">
              <a:solidFill>
                <a:schemeClr val="dk1"/>
              </a:solidFill>
              <a:latin typeface="Calibri"/>
              <a:ea typeface="Calibri"/>
              <a:cs typeface="Calibri"/>
              <a:sym typeface="Calibri"/>
            </a:endParaRPr>
          </a:p>
          <a:p>
            <a:pPr indent="0" lvl="0" marL="0" rtl="0" algn="l">
              <a:spcBef>
                <a:spcPts val="1200"/>
              </a:spcBef>
              <a:spcAft>
                <a:spcPts val="0"/>
              </a:spcAft>
              <a:buNone/>
            </a:pPr>
            <a:r>
              <a:t/>
            </a:r>
            <a:endParaRPr sz="3200">
              <a:solidFill>
                <a:schemeClr val="dk1"/>
              </a:solidFill>
              <a:latin typeface="Calibri"/>
              <a:ea typeface="Calibri"/>
              <a:cs typeface="Calibri"/>
              <a:sym typeface="Calibri"/>
            </a:endParaRPr>
          </a:p>
        </p:txBody>
      </p:sp>
      <p:sp>
        <p:nvSpPr>
          <p:cNvPr id="435" name="Google Shape;435;p33"/>
          <p:cNvSpPr txBox="1"/>
          <p:nvPr/>
        </p:nvSpPr>
        <p:spPr>
          <a:xfrm>
            <a:off x="13161900" y="3549325"/>
            <a:ext cx="5126100" cy="4518300"/>
          </a:xfrm>
          <a:prstGeom prst="rect">
            <a:avLst/>
          </a:prstGeom>
          <a:noFill/>
          <a:ln>
            <a:noFill/>
          </a:ln>
        </p:spPr>
        <p:txBody>
          <a:bodyPr anchorCtr="0" anchor="t" bIns="91425" lIns="91425" spcFirstLastPara="1" rIns="91425" wrap="square" tIns="91425">
            <a:noAutofit/>
          </a:bodyPr>
          <a:lstStyle/>
          <a:p>
            <a:pPr indent="-438150" lvl="0" marL="457200" rtl="0" algn="l">
              <a:spcBef>
                <a:spcPts val="0"/>
              </a:spcBef>
              <a:spcAft>
                <a:spcPts val="0"/>
              </a:spcAft>
              <a:buClr>
                <a:schemeClr val="dk1"/>
              </a:buClr>
              <a:buSzPts val="3300"/>
              <a:buFont typeface="Calibri"/>
              <a:buChar char="●"/>
            </a:pPr>
            <a:r>
              <a:rPr b="1" lang="en-US" sz="3300" u="sng">
                <a:solidFill>
                  <a:schemeClr val="dk1"/>
                </a:solidFill>
                <a:latin typeface="Calibri"/>
                <a:ea typeface="Calibri"/>
                <a:cs typeface="Calibri"/>
                <a:sym typeface="Calibri"/>
              </a:rPr>
              <a:t>Pennsylvania</a:t>
            </a:r>
            <a:r>
              <a:rPr b="1" lang="en-US" sz="3300" u="sng">
                <a:solidFill>
                  <a:schemeClr val="dk1"/>
                </a:solidFill>
                <a:latin typeface="Calibri"/>
                <a:ea typeface="Calibri"/>
                <a:cs typeface="Calibri"/>
                <a:sym typeface="Calibri"/>
              </a:rPr>
              <a:t>: </a:t>
            </a:r>
            <a:endParaRPr b="1" sz="3300" u="sng">
              <a:solidFill>
                <a:schemeClr val="dk1"/>
              </a:solidFill>
              <a:latin typeface="Calibri"/>
              <a:ea typeface="Calibri"/>
              <a:cs typeface="Calibri"/>
              <a:sym typeface="Calibri"/>
            </a:endParaRPr>
          </a:p>
          <a:p>
            <a:pPr indent="-431800" lvl="1" marL="914400" rtl="0" algn="l">
              <a:spcBef>
                <a:spcPts val="0"/>
              </a:spcBef>
              <a:spcAft>
                <a:spcPts val="0"/>
              </a:spcAft>
              <a:buClr>
                <a:schemeClr val="dk1"/>
              </a:buClr>
              <a:buSzPts val="3200"/>
              <a:buFont typeface="Calibri"/>
              <a:buChar char="○"/>
            </a:pPr>
            <a:r>
              <a:rPr i="1" lang="en-US" sz="3200">
                <a:solidFill>
                  <a:schemeClr val="dk1"/>
                </a:solidFill>
                <a:latin typeface="Calibri"/>
                <a:ea typeface="Calibri"/>
                <a:cs typeface="Calibri"/>
                <a:sym typeface="Calibri"/>
              </a:rPr>
              <a:t>Food preferences</a:t>
            </a:r>
            <a:endParaRPr i="1" sz="3200">
              <a:solidFill>
                <a:schemeClr val="dk1"/>
              </a:solidFill>
              <a:latin typeface="Calibri"/>
              <a:ea typeface="Calibri"/>
              <a:cs typeface="Calibri"/>
              <a:sym typeface="Calibri"/>
            </a:endParaRPr>
          </a:p>
          <a:p>
            <a:pPr indent="-431800" lvl="0" marL="1371600" rtl="0" algn="l">
              <a:spcBef>
                <a:spcPts val="0"/>
              </a:spcBef>
              <a:spcAft>
                <a:spcPts val="0"/>
              </a:spcAft>
              <a:buClr>
                <a:schemeClr val="dk1"/>
              </a:buClr>
              <a:buSzPts val="3200"/>
              <a:buFont typeface="Calibri"/>
              <a:buAutoNum type="arabicPeriod"/>
            </a:pPr>
            <a:r>
              <a:rPr lang="en-US" sz="3200">
                <a:solidFill>
                  <a:schemeClr val="dk1"/>
                </a:solidFill>
                <a:latin typeface="Calibri"/>
                <a:ea typeface="Calibri"/>
                <a:cs typeface="Calibri"/>
                <a:sym typeface="Calibri"/>
              </a:rPr>
              <a:t>Italian</a:t>
            </a:r>
            <a:endParaRPr sz="3200">
              <a:solidFill>
                <a:schemeClr val="dk1"/>
              </a:solidFill>
              <a:latin typeface="Calibri"/>
              <a:ea typeface="Calibri"/>
              <a:cs typeface="Calibri"/>
              <a:sym typeface="Calibri"/>
            </a:endParaRPr>
          </a:p>
          <a:p>
            <a:pPr indent="-431800" lvl="0" marL="1371600" rtl="0" algn="l">
              <a:spcBef>
                <a:spcPts val="0"/>
              </a:spcBef>
              <a:spcAft>
                <a:spcPts val="0"/>
              </a:spcAft>
              <a:buClr>
                <a:schemeClr val="dk1"/>
              </a:buClr>
              <a:buSzPts val="3200"/>
              <a:buFont typeface="Calibri"/>
              <a:buAutoNum type="arabicPeriod"/>
            </a:pPr>
            <a:r>
              <a:rPr lang="en-US" sz="3200">
                <a:solidFill>
                  <a:schemeClr val="dk1"/>
                </a:solidFill>
                <a:latin typeface="Calibri"/>
                <a:ea typeface="Calibri"/>
                <a:cs typeface="Calibri"/>
                <a:sym typeface="Calibri"/>
              </a:rPr>
              <a:t>Seafood</a:t>
            </a:r>
            <a:endParaRPr sz="3200">
              <a:solidFill>
                <a:schemeClr val="dk1"/>
              </a:solidFill>
              <a:latin typeface="Calibri"/>
              <a:ea typeface="Calibri"/>
              <a:cs typeface="Calibri"/>
              <a:sym typeface="Calibri"/>
            </a:endParaRPr>
          </a:p>
          <a:p>
            <a:pPr indent="-431800" lvl="0" marL="1371600" rtl="0" algn="l">
              <a:spcBef>
                <a:spcPts val="0"/>
              </a:spcBef>
              <a:spcAft>
                <a:spcPts val="0"/>
              </a:spcAft>
              <a:buClr>
                <a:schemeClr val="dk1"/>
              </a:buClr>
              <a:buSzPts val="3200"/>
              <a:buFont typeface="Calibri"/>
              <a:buAutoNum type="arabicPeriod"/>
            </a:pPr>
            <a:r>
              <a:rPr lang="en-US" sz="3200">
                <a:solidFill>
                  <a:schemeClr val="dk1"/>
                </a:solidFill>
                <a:latin typeface="Calibri"/>
                <a:ea typeface="Calibri"/>
                <a:cs typeface="Calibri"/>
                <a:sym typeface="Calibri"/>
              </a:rPr>
              <a:t>Chinese (Dim sum)</a:t>
            </a:r>
            <a:endParaRPr sz="3200">
              <a:solidFill>
                <a:schemeClr val="dk1"/>
              </a:solidFill>
              <a:latin typeface="Calibri"/>
              <a:ea typeface="Calibri"/>
              <a:cs typeface="Calibri"/>
              <a:sym typeface="Calibri"/>
            </a:endParaRPr>
          </a:p>
          <a:p>
            <a:pPr indent="-431800" lvl="0" marL="1371600" rtl="0" algn="l">
              <a:spcBef>
                <a:spcPts val="0"/>
              </a:spcBef>
              <a:spcAft>
                <a:spcPts val="0"/>
              </a:spcAft>
              <a:buClr>
                <a:schemeClr val="dk1"/>
              </a:buClr>
              <a:buSzPts val="3200"/>
              <a:buFont typeface="Calibri"/>
              <a:buAutoNum type="arabicPeriod"/>
            </a:pPr>
            <a:r>
              <a:rPr lang="en-US" sz="3200">
                <a:solidFill>
                  <a:schemeClr val="dk1"/>
                </a:solidFill>
                <a:latin typeface="Calibri"/>
                <a:ea typeface="Calibri"/>
                <a:cs typeface="Calibri"/>
                <a:sym typeface="Calibri"/>
              </a:rPr>
              <a:t>Wings (Higher)</a:t>
            </a:r>
            <a:endParaRPr sz="3200">
              <a:solidFill>
                <a:schemeClr val="dk1"/>
              </a:solidFill>
              <a:latin typeface="Calibri"/>
              <a:ea typeface="Calibri"/>
              <a:cs typeface="Calibri"/>
              <a:sym typeface="Calibri"/>
            </a:endParaRPr>
          </a:p>
          <a:p>
            <a:pPr indent="-431800" lvl="0" marL="1371600" rtl="0" algn="l">
              <a:spcBef>
                <a:spcPts val="0"/>
              </a:spcBef>
              <a:spcAft>
                <a:spcPts val="0"/>
              </a:spcAft>
              <a:buClr>
                <a:schemeClr val="dk1"/>
              </a:buClr>
              <a:buSzPts val="3200"/>
              <a:buFont typeface="Calibri"/>
              <a:buAutoNum type="arabicPeriod"/>
            </a:pPr>
            <a:r>
              <a:rPr lang="en-US" sz="3200">
                <a:solidFill>
                  <a:schemeClr val="dk1"/>
                </a:solidFill>
                <a:latin typeface="Calibri"/>
                <a:ea typeface="Calibri"/>
                <a:cs typeface="Calibri"/>
                <a:sym typeface="Calibri"/>
              </a:rPr>
              <a:t>Pancakes (Higher)</a:t>
            </a:r>
            <a:endParaRPr sz="3200">
              <a:solidFill>
                <a:schemeClr val="dk1"/>
              </a:solidFill>
              <a:latin typeface="Calibri"/>
              <a:ea typeface="Calibri"/>
              <a:cs typeface="Calibri"/>
              <a:sym typeface="Calibri"/>
            </a:endParaRPr>
          </a:p>
          <a:p>
            <a:pPr indent="-431800" lvl="0" marL="1371600" rtl="0" algn="l">
              <a:spcBef>
                <a:spcPts val="0"/>
              </a:spcBef>
              <a:spcAft>
                <a:spcPts val="0"/>
              </a:spcAft>
              <a:buClr>
                <a:schemeClr val="dk1"/>
              </a:buClr>
              <a:buSzPts val="3200"/>
              <a:buFont typeface="Calibri"/>
              <a:buAutoNum type="arabicPeriod"/>
            </a:pPr>
            <a:r>
              <a:rPr lang="en-US" sz="3200">
                <a:solidFill>
                  <a:schemeClr val="dk1"/>
                </a:solidFill>
                <a:latin typeface="Calibri"/>
                <a:ea typeface="Calibri"/>
                <a:cs typeface="Calibri"/>
                <a:sym typeface="Calibri"/>
              </a:rPr>
              <a:t>Barbecue</a:t>
            </a:r>
            <a:endParaRPr sz="3200">
              <a:solidFill>
                <a:schemeClr val="dk1"/>
              </a:solidFill>
              <a:latin typeface="Calibri"/>
              <a:ea typeface="Calibri"/>
              <a:cs typeface="Calibri"/>
              <a:sym typeface="Calibri"/>
            </a:endParaRPr>
          </a:p>
          <a:p>
            <a:pPr indent="0" lvl="0" marL="0" rtl="0" algn="l">
              <a:spcBef>
                <a:spcPts val="0"/>
              </a:spcBef>
              <a:spcAft>
                <a:spcPts val="0"/>
              </a:spcAft>
              <a:buNone/>
            </a:pPr>
            <a:r>
              <a:t/>
            </a:r>
            <a:endParaRPr sz="3200">
              <a:solidFill>
                <a:schemeClr val="dk1"/>
              </a:solidFill>
              <a:latin typeface="Calibri"/>
              <a:ea typeface="Calibri"/>
              <a:cs typeface="Calibri"/>
              <a:sym typeface="Calibri"/>
            </a:endParaRPr>
          </a:p>
          <a:p>
            <a:pPr indent="0" lvl="0" marL="0" rtl="0" algn="l">
              <a:spcBef>
                <a:spcPts val="0"/>
              </a:spcBef>
              <a:spcAft>
                <a:spcPts val="0"/>
              </a:spcAft>
              <a:buNone/>
            </a:pPr>
            <a:r>
              <a:t/>
            </a:r>
            <a:endParaRPr sz="3200">
              <a:solidFill>
                <a:schemeClr val="dk1"/>
              </a:solidFill>
              <a:latin typeface="Calibri"/>
              <a:ea typeface="Calibri"/>
              <a:cs typeface="Calibri"/>
              <a:sym typeface="Calibri"/>
            </a:endParaRPr>
          </a:p>
          <a:p>
            <a:pPr indent="0" lvl="0" marL="0" rtl="0" algn="l">
              <a:spcBef>
                <a:spcPts val="0"/>
              </a:spcBef>
              <a:spcAft>
                <a:spcPts val="0"/>
              </a:spcAft>
              <a:buNone/>
            </a:pPr>
            <a:r>
              <a:t/>
            </a:r>
            <a:endParaRPr sz="3200">
              <a:solidFill>
                <a:schemeClr val="dk1"/>
              </a:solidFill>
              <a:latin typeface="Calibri"/>
              <a:ea typeface="Calibri"/>
              <a:cs typeface="Calibri"/>
              <a:sym typeface="Calibri"/>
            </a:endParaRPr>
          </a:p>
        </p:txBody>
      </p:sp>
      <p:sp>
        <p:nvSpPr>
          <p:cNvPr id="436" name="Google Shape;436;p33"/>
          <p:cNvSpPr txBox="1"/>
          <p:nvPr/>
        </p:nvSpPr>
        <p:spPr>
          <a:xfrm>
            <a:off x="417025" y="350425"/>
            <a:ext cx="14725200" cy="2399100"/>
          </a:xfrm>
          <a:prstGeom prst="rect">
            <a:avLst/>
          </a:prstGeom>
          <a:noFill/>
          <a:ln>
            <a:noFill/>
          </a:ln>
        </p:spPr>
        <p:txBody>
          <a:bodyPr anchorCtr="0" anchor="t" bIns="0" lIns="0" spcFirstLastPara="1" rIns="0" wrap="square" tIns="0">
            <a:spAutoFit/>
          </a:bodyPr>
          <a:lstStyle/>
          <a:p>
            <a:pPr indent="0" lvl="0" marL="0" marR="0" rtl="0" algn="l">
              <a:lnSpc>
                <a:spcPct val="110998"/>
              </a:lnSpc>
              <a:spcBef>
                <a:spcPts val="0"/>
              </a:spcBef>
              <a:spcAft>
                <a:spcPts val="0"/>
              </a:spcAft>
              <a:buNone/>
            </a:pPr>
            <a:r>
              <a:rPr lang="en-US" sz="9538">
                <a:solidFill>
                  <a:srgbClr val="FFFFFF"/>
                </a:solidFill>
                <a:latin typeface="Anton"/>
                <a:ea typeface="Anton"/>
                <a:cs typeface="Anton"/>
                <a:sym typeface="Anton"/>
              </a:rPr>
              <a:t>Insights/Results </a:t>
            </a:r>
            <a:endParaRPr sz="9538">
              <a:solidFill>
                <a:srgbClr val="FFFFFF"/>
              </a:solidFill>
              <a:latin typeface="Anton"/>
              <a:ea typeface="Anton"/>
              <a:cs typeface="Anton"/>
              <a:sym typeface="Anton"/>
            </a:endParaRPr>
          </a:p>
          <a:p>
            <a:pPr indent="-546100" lvl="0" marL="457200" marR="0" rtl="0" algn="l">
              <a:lnSpc>
                <a:spcPct val="110998"/>
              </a:lnSpc>
              <a:spcBef>
                <a:spcPts val="0"/>
              </a:spcBef>
              <a:spcAft>
                <a:spcPts val="0"/>
              </a:spcAft>
              <a:buClr>
                <a:srgbClr val="FFFFFF"/>
              </a:buClr>
              <a:buSzPts val="5000"/>
              <a:buFont typeface="Anton"/>
              <a:buChar char="-"/>
            </a:pPr>
            <a:r>
              <a:rPr lang="en-US" sz="5000">
                <a:solidFill>
                  <a:srgbClr val="FFFFFF"/>
                </a:solidFill>
                <a:latin typeface="Anton"/>
                <a:ea typeface="Anton"/>
                <a:cs typeface="Anton"/>
                <a:sym typeface="Anton"/>
              </a:rPr>
              <a:t>State Food Preferences </a:t>
            </a:r>
            <a:r>
              <a:rPr lang="en-US" sz="5000">
                <a:solidFill>
                  <a:srgbClr val="FFFFFF"/>
                </a:solidFill>
                <a:latin typeface="Anton"/>
                <a:ea typeface="Anton"/>
                <a:cs typeface="Anton"/>
                <a:sym typeface="Anton"/>
              </a:rPr>
              <a:t>Classification Topic Modeling</a:t>
            </a:r>
            <a:endParaRPr sz="5000"/>
          </a:p>
        </p:txBody>
      </p:sp>
      <p:sp>
        <p:nvSpPr>
          <p:cNvPr id="437" name="Google Shape;437;p33"/>
          <p:cNvSpPr/>
          <p:nvPr/>
        </p:nvSpPr>
        <p:spPr>
          <a:xfrm>
            <a:off x="1856150" y="8410688"/>
            <a:ext cx="13554900" cy="1347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438" name="Google Shape;438;p33"/>
          <p:cNvSpPr txBox="1"/>
          <p:nvPr/>
        </p:nvSpPr>
        <p:spPr>
          <a:xfrm>
            <a:off x="2411125" y="8459650"/>
            <a:ext cx="12096300" cy="1231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3200">
                <a:solidFill>
                  <a:schemeClr val="dk1"/>
                </a:solidFill>
                <a:latin typeface="Calibri"/>
                <a:ea typeface="Calibri"/>
                <a:cs typeface="Calibri"/>
                <a:sym typeface="Calibri"/>
              </a:rPr>
              <a:t>Mainly same order, but frequency differs showing preference in taste and specific dishes</a:t>
            </a:r>
            <a:endParaRPr sz="3200">
              <a:solidFill>
                <a:schemeClr val="dk1"/>
              </a:solidFill>
              <a:latin typeface="Calibri"/>
              <a:ea typeface="Calibri"/>
              <a:cs typeface="Calibri"/>
              <a:sym typeface="Calibri"/>
            </a:endParaRPr>
          </a:p>
          <a:p>
            <a:pPr indent="0" lvl="0" marL="0" rtl="0" algn="ctr">
              <a:spcBef>
                <a:spcPts val="0"/>
              </a:spcBef>
              <a:spcAft>
                <a:spcPts val="0"/>
              </a:spcAft>
              <a:buNone/>
            </a:pPr>
            <a:r>
              <a:t/>
            </a:r>
            <a:endParaRPr sz="3200">
              <a:solidFill>
                <a:schemeClr val="dk1"/>
              </a:solidFill>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9B6A3"/>
        </a:solidFill>
      </p:bgPr>
    </p:bg>
    <p:spTree>
      <p:nvGrpSpPr>
        <p:cNvPr id="442" name="Shape 442"/>
        <p:cNvGrpSpPr/>
        <p:nvPr/>
      </p:nvGrpSpPr>
      <p:grpSpPr>
        <a:xfrm>
          <a:off x="0" y="0"/>
          <a:ext cx="0" cy="0"/>
          <a:chOff x="0" y="0"/>
          <a:chExt cx="0" cy="0"/>
        </a:xfrm>
      </p:grpSpPr>
      <p:grpSp>
        <p:nvGrpSpPr>
          <p:cNvPr id="443" name="Google Shape;443;p34"/>
          <p:cNvGrpSpPr/>
          <p:nvPr/>
        </p:nvGrpSpPr>
        <p:grpSpPr>
          <a:xfrm>
            <a:off x="-1747509" y="7368946"/>
            <a:ext cx="6075397" cy="5836152"/>
            <a:chOff x="0" y="0"/>
            <a:chExt cx="1107255" cy="1063652"/>
          </a:xfrm>
        </p:grpSpPr>
        <p:sp>
          <p:nvSpPr>
            <p:cNvPr id="444" name="Google Shape;444;p34"/>
            <p:cNvSpPr/>
            <p:nvPr/>
          </p:nvSpPr>
          <p:spPr>
            <a:xfrm>
              <a:off x="0" y="0"/>
              <a:ext cx="1107255" cy="1063652"/>
            </a:xfrm>
            <a:custGeom>
              <a:rect b="b" l="l" r="r" t="t"/>
              <a:pathLst>
                <a:path extrusionOk="0" h="1063652" w="1107255">
                  <a:moveTo>
                    <a:pt x="553628" y="0"/>
                  </a:moveTo>
                  <a:cubicBezTo>
                    <a:pt x="247868" y="0"/>
                    <a:pt x="0" y="238107"/>
                    <a:pt x="0" y="531826"/>
                  </a:cubicBezTo>
                  <a:cubicBezTo>
                    <a:pt x="0" y="825545"/>
                    <a:pt x="247868" y="1063652"/>
                    <a:pt x="553628" y="1063652"/>
                  </a:cubicBezTo>
                  <a:cubicBezTo>
                    <a:pt x="859388" y="1063652"/>
                    <a:pt x="1107255" y="825545"/>
                    <a:pt x="1107255" y="531826"/>
                  </a:cubicBezTo>
                  <a:cubicBezTo>
                    <a:pt x="1107255" y="238107"/>
                    <a:pt x="859388" y="0"/>
                    <a:pt x="553628" y="0"/>
                  </a:cubicBezTo>
                  <a:close/>
                </a:path>
              </a:pathLst>
            </a:custGeom>
            <a:solidFill>
              <a:srgbClr val="6687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34"/>
            <p:cNvSpPr txBox="1"/>
            <p:nvPr/>
          </p:nvSpPr>
          <p:spPr>
            <a:xfrm>
              <a:off x="103805" y="71142"/>
              <a:ext cx="899700" cy="8928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46" name="Google Shape;446;p34"/>
          <p:cNvGrpSpPr/>
          <p:nvPr/>
        </p:nvGrpSpPr>
        <p:grpSpPr>
          <a:xfrm>
            <a:off x="15014295" y="-1097762"/>
            <a:ext cx="3573444" cy="3432724"/>
            <a:chOff x="0" y="0"/>
            <a:chExt cx="1107255" cy="1063652"/>
          </a:xfrm>
        </p:grpSpPr>
        <p:sp>
          <p:nvSpPr>
            <p:cNvPr id="447" name="Google Shape;447;p34"/>
            <p:cNvSpPr/>
            <p:nvPr/>
          </p:nvSpPr>
          <p:spPr>
            <a:xfrm>
              <a:off x="0" y="0"/>
              <a:ext cx="1107255" cy="1063652"/>
            </a:xfrm>
            <a:custGeom>
              <a:rect b="b" l="l" r="r" t="t"/>
              <a:pathLst>
                <a:path extrusionOk="0" h="1063652" w="1107255">
                  <a:moveTo>
                    <a:pt x="553628" y="0"/>
                  </a:moveTo>
                  <a:cubicBezTo>
                    <a:pt x="247868" y="0"/>
                    <a:pt x="0" y="238107"/>
                    <a:pt x="0" y="531826"/>
                  </a:cubicBezTo>
                  <a:cubicBezTo>
                    <a:pt x="0" y="825545"/>
                    <a:pt x="247868" y="1063652"/>
                    <a:pt x="553628" y="1063652"/>
                  </a:cubicBezTo>
                  <a:cubicBezTo>
                    <a:pt x="859388" y="1063652"/>
                    <a:pt x="1107255" y="825545"/>
                    <a:pt x="1107255" y="531826"/>
                  </a:cubicBezTo>
                  <a:cubicBezTo>
                    <a:pt x="1107255" y="238107"/>
                    <a:pt x="859388" y="0"/>
                    <a:pt x="553628" y="0"/>
                  </a:cubicBezTo>
                  <a:close/>
                </a:path>
              </a:pathLst>
            </a:custGeom>
            <a:solidFill>
              <a:srgbClr val="6687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34"/>
            <p:cNvSpPr txBox="1"/>
            <p:nvPr/>
          </p:nvSpPr>
          <p:spPr>
            <a:xfrm>
              <a:off x="103805" y="71142"/>
              <a:ext cx="899700" cy="8928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pic>
        <p:nvPicPr>
          <p:cNvPr id="449" name="Google Shape;449;p34"/>
          <p:cNvPicPr preferRelativeResize="0"/>
          <p:nvPr/>
        </p:nvPicPr>
        <p:blipFill>
          <a:blip r:embed="rId3">
            <a:alphaModFix/>
          </a:blip>
          <a:stretch>
            <a:fillRect/>
          </a:stretch>
        </p:blipFill>
        <p:spPr>
          <a:xfrm>
            <a:off x="8336575" y="2983225"/>
            <a:ext cx="9295724" cy="6455775"/>
          </a:xfrm>
          <a:prstGeom prst="rect">
            <a:avLst/>
          </a:prstGeom>
          <a:noFill/>
          <a:ln>
            <a:noFill/>
          </a:ln>
        </p:spPr>
      </p:pic>
      <p:sp>
        <p:nvSpPr>
          <p:cNvPr id="450" name="Google Shape;450;p34"/>
          <p:cNvSpPr txBox="1"/>
          <p:nvPr/>
        </p:nvSpPr>
        <p:spPr>
          <a:xfrm>
            <a:off x="789750" y="2861763"/>
            <a:ext cx="7251300" cy="6950100"/>
          </a:xfrm>
          <a:prstGeom prst="rect">
            <a:avLst/>
          </a:prstGeom>
          <a:noFill/>
          <a:ln>
            <a:noFill/>
          </a:ln>
        </p:spPr>
        <p:txBody>
          <a:bodyPr anchorCtr="0" anchor="t" bIns="91425" lIns="91425" spcFirstLastPara="1" rIns="91425" wrap="square" tIns="91425">
            <a:noAutofit/>
          </a:bodyPr>
          <a:lstStyle/>
          <a:p>
            <a:pPr indent="-431800" lvl="0" marL="457200" rtl="0" algn="l">
              <a:spcBef>
                <a:spcPts val="0"/>
              </a:spcBef>
              <a:spcAft>
                <a:spcPts val="0"/>
              </a:spcAft>
              <a:buClr>
                <a:schemeClr val="dk1"/>
              </a:buClr>
              <a:buSzPts val="3200"/>
              <a:buFont typeface="Calibri"/>
              <a:buChar char="●"/>
            </a:pPr>
            <a:r>
              <a:rPr b="1" lang="en-US" sz="3200">
                <a:solidFill>
                  <a:schemeClr val="dk1"/>
                </a:solidFill>
                <a:latin typeface="Calibri"/>
                <a:ea typeface="Calibri"/>
                <a:cs typeface="Calibri"/>
                <a:sym typeface="Calibri"/>
              </a:rPr>
              <a:t>Both states</a:t>
            </a:r>
            <a:r>
              <a:rPr b="1" lang="en-US" sz="3200">
                <a:solidFill>
                  <a:schemeClr val="dk1"/>
                </a:solidFill>
                <a:latin typeface="Calibri"/>
                <a:ea typeface="Calibri"/>
                <a:cs typeface="Calibri"/>
                <a:sym typeface="Calibri"/>
              </a:rPr>
              <a:t>: </a:t>
            </a:r>
            <a:endParaRPr b="1" sz="3200">
              <a:solidFill>
                <a:schemeClr val="dk1"/>
              </a:solidFill>
              <a:latin typeface="Calibri"/>
              <a:ea typeface="Calibri"/>
              <a:cs typeface="Calibri"/>
              <a:sym typeface="Calibri"/>
            </a:endParaRPr>
          </a:p>
          <a:p>
            <a:pPr indent="-431800" lvl="1" marL="914400" rtl="0" algn="l">
              <a:spcBef>
                <a:spcPts val="0"/>
              </a:spcBef>
              <a:spcAft>
                <a:spcPts val="0"/>
              </a:spcAft>
              <a:buClr>
                <a:schemeClr val="dk1"/>
              </a:buClr>
              <a:buSzPts val="3200"/>
              <a:buFont typeface="Calibri"/>
              <a:buChar char="○"/>
            </a:pPr>
            <a:r>
              <a:rPr i="1" lang="en-US" sz="3200">
                <a:solidFill>
                  <a:schemeClr val="dk1"/>
                </a:solidFill>
                <a:latin typeface="Calibri"/>
                <a:ea typeface="Calibri"/>
                <a:cs typeface="Calibri"/>
                <a:sym typeface="Calibri"/>
              </a:rPr>
              <a:t>Topics:</a:t>
            </a:r>
            <a:endParaRPr i="1" sz="3200">
              <a:solidFill>
                <a:schemeClr val="dk1"/>
              </a:solidFill>
              <a:latin typeface="Calibri"/>
              <a:ea typeface="Calibri"/>
              <a:cs typeface="Calibri"/>
              <a:sym typeface="Calibri"/>
            </a:endParaRPr>
          </a:p>
          <a:p>
            <a:pPr indent="-431800" lvl="2" marL="1371600" rtl="0" algn="l">
              <a:spcBef>
                <a:spcPts val="0"/>
              </a:spcBef>
              <a:spcAft>
                <a:spcPts val="0"/>
              </a:spcAft>
              <a:buClr>
                <a:schemeClr val="dk1"/>
              </a:buClr>
              <a:buSzPts val="3200"/>
              <a:buFont typeface="Calibri"/>
              <a:buChar char="■"/>
            </a:pPr>
            <a:r>
              <a:rPr lang="en-US" sz="3200">
                <a:solidFill>
                  <a:schemeClr val="dk1"/>
                </a:solidFill>
                <a:latin typeface="Calibri"/>
                <a:ea typeface="Calibri"/>
                <a:cs typeface="Calibri"/>
                <a:sym typeface="Calibri"/>
              </a:rPr>
              <a:t>food_good_lunch_great </a:t>
            </a:r>
            <a:endParaRPr sz="3200">
              <a:solidFill>
                <a:schemeClr val="dk1"/>
              </a:solidFill>
              <a:latin typeface="Calibri"/>
              <a:ea typeface="Calibri"/>
              <a:cs typeface="Calibri"/>
              <a:sym typeface="Calibri"/>
            </a:endParaRPr>
          </a:p>
          <a:p>
            <a:pPr indent="-431800" lvl="2" marL="1371600" rtl="0" algn="l">
              <a:spcBef>
                <a:spcPts val="0"/>
              </a:spcBef>
              <a:spcAft>
                <a:spcPts val="0"/>
              </a:spcAft>
              <a:buClr>
                <a:schemeClr val="dk1"/>
              </a:buClr>
              <a:buSzPts val="3200"/>
              <a:buFont typeface="Calibri"/>
              <a:buChar char="■"/>
            </a:pPr>
            <a:r>
              <a:rPr lang="en-US" sz="3200">
                <a:solidFill>
                  <a:schemeClr val="dk1"/>
                </a:solidFill>
                <a:latin typeface="Calibri"/>
                <a:ea typeface="Calibri"/>
                <a:cs typeface="Calibri"/>
                <a:sym typeface="Calibri"/>
              </a:rPr>
              <a:t>service_slow_rude_horrible</a:t>
            </a:r>
            <a:endParaRPr sz="3200">
              <a:solidFill>
                <a:schemeClr val="dk1"/>
              </a:solidFill>
              <a:latin typeface="Calibri"/>
              <a:ea typeface="Calibri"/>
              <a:cs typeface="Calibri"/>
              <a:sym typeface="Calibri"/>
            </a:endParaRPr>
          </a:p>
          <a:p>
            <a:pPr indent="-431800" lvl="1" marL="914400" rtl="0" algn="l">
              <a:spcBef>
                <a:spcPts val="0"/>
              </a:spcBef>
              <a:spcAft>
                <a:spcPts val="0"/>
              </a:spcAft>
              <a:buClr>
                <a:schemeClr val="dk1"/>
              </a:buClr>
              <a:buSzPts val="3200"/>
              <a:buFont typeface="Calibri"/>
              <a:buChar char="○"/>
            </a:pPr>
            <a:r>
              <a:rPr lang="en-US" sz="3200">
                <a:solidFill>
                  <a:schemeClr val="dk1"/>
                </a:solidFill>
                <a:latin typeface="Calibri"/>
                <a:ea typeface="Calibri"/>
                <a:cs typeface="Calibri"/>
                <a:sym typeface="Calibri"/>
              </a:rPr>
              <a:t>Food quality important in both states</a:t>
            </a:r>
            <a:endParaRPr sz="3200">
              <a:solidFill>
                <a:schemeClr val="dk1"/>
              </a:solidFill>
              <a:latin typeface="Calibri"/>
              <a:ea typeface="Calibri"/>
              <a:cs typeface="Calibri"/>
              <a:sym typeface="Calibri"/>
            </a:endParaRPr>
          </a:p>
          <a:p>
            <a:pPr indent="-431800" lvl="1" marL="914400" rtl="0" algn="l">
              <a:spcBef>
                <a:spcPts val="0"/>
              </a:spcBef>
              <a:spcAft>
                <a:spcPts val="0"/>
              </a:spcAft>
              <a:buClr>
                <a:schemeClr val="dk1"/>
              </a:buClr>
              <a:buSzPts val="3200"/>
              <a:buFont typeface="Calibri"/>
              <a:buChar char="○"/>
            </a:pPr>
            <a:r>
              <a:rPr lang="en-US" sz="3200">
                <a:solidFill>
                  <a:schemeClr val="dk1"/>
                </a:solidFill>
                <a:latin typeface="Calibri"/>
                <a:ea typeface="Calibri"/>
                <a:cs typeface="Calibri"/>
                <a:sym typeface="Calibri"/>
              </a:rPr>
              <a:t>Service issues </a:t>
            </a:r>
            <a:endParaRPr sz="3200">
              <a:solidFill>
                <a:schemeClr val="dk1"/>
              </a:solidFill>
              <a:latin typeface="Calibri"/>
              <a:ea typeface="Calibri"/>
              <a:cs typeface="Calibri"/>
              <a:sym typeface="Calibri"/>
            </a:endParaRPr>
          </a:p>
          <a:p>
            <a:pPr indent="-431800" lvl="0" marL="457200" rtl="0" algn="l">
              <a:spcBef>
                <a:spcPts val="0"/>
              </a:spcBef>
              <a:spcAft>
                <a:spcPts val="0"/>
              </a:spcAft>
              <a:buClr>
                <a:schemeClr val="dk1"/>
              </a:buClr>
              <a:buSzPts val="3200"/>
              <a:buFont typeface="Calibri"/>
              <a:buChar char="●"/>
            </a:pPr>
            <a:r>
              <a:rPr b="1" lang="en-US" sz="3200">
                <a:solidFill>
                  <a:schemeClr val="dk1"/>
                </a:solidFill>
                <a:latin typeface="Calibri"/>
                <a:ea typeface="Calibri"/>
                <a:cs typeface="Calibri"/>
                <a:sym typeface="Calibri"/>
              </a:rPr>
              <a:t>Florida: </a:t>
            </a:r>
            <a:endParaRPr b="1" sz="3200">
              <a:solidFill>
                <a:schemeClr val="dk1"/>
              </a:solidFill>
              <a:latin typeface="Calibri"/>
              <a:ea typeface="Calibri"/>
              <a:cs typeface="Calibri"/>
              <a:sym typeface="Calibri"/>
            </a:endParaRPr>
          </a:p>
          <a:p>
            <a:pPr indent="-431800" lvl="1" marL="914400" rtl="0" algn="l">
              <a:spcBef>
                <a:spcPts val="0"/>
              </a:spcBef>
              <a:spcAft>
                <a:spcPts val="0"/>
              </a:spcAft>
              <a:buClr>
                <a:schemeClr val="dk1"/>
              </a:buClr>
              <a:buSzPts val="3200"/>
              <a:buFont typeface="Calibri"/>
              <a:buChar char="○"/>
            </a:pPr>
            <a:r>
              <a:rPr i="1" lang="en-US" sz="3200">
                <a:solidFill>
                  <a:schemeClr val="dk1"/>
                </a:solidFill>
                <a:latin typeface="Calibri"/>
                <a:ea typeface="Calibri"/>
                <a:cs typeface="Calibri"/>
                <a:sym typeface="Calibri"/>
              </a:rPr>
              <a:t>Topics:</a:t>
            </a:r>
            <a:endParaRPr i="1" sz="3200">
              <a:solidFill>
                <a:schemeClr val="dk1"/>
              </a:solidFill>
              <a:latin typeface="Calibri"/>
              <a:ea typeface="Calibri"/>
              <a:cs typeface="Calibri"/>
              <a:sym typeface="Calibri"/>
            </a:endParaRPr>
          </a:p>
          <a:p>
            <a:pPr indent="-431800" lvl="2" marL="1371600" rtl="0" algn="l">
              <a:spcBef>
                <a:spcPts val="0"/>
              </a:spcBef>
              <a:spcAft>
                <a:spcPts val="0"/>
              </a:spcAft>
              <a:buClr>
                <a:schemeClr val="dk1"/>
              </a:buClr>
              <a:buSzPts val="3200"/>
              <a:buFont typeface="Calibri"/>
              <a:buChar char="■"/>
            </a:pPr>
            <a:r>
              <a:rPr lang="en-US" sz="3200">
                <a:solidFill>
                  <a:schemeClr val="dk1"/>
                </a:solidFill>
                <a:latin typeface="Calibri"/>
                <a:ea typeface="Calibri"/>
                <a:cs typeface="Calibri"/>
                <a:sym typeface="Calibri"/>
              </a:rPr>
              <a:t>patio_outside_seating_outdoor</a:t>
            </a:r>
            <a:endParaRPr sz="3200">
              <a:solidFill>
                <a:schemeClr val="dk1"/>
              </a:solidFill>
              <a:latin typeface="Calibri"/>
              <a:ea typeface="Calibri"/>
              <a:cs typeface="Calibri"/>
              <a:sym typeface="Calibri"/>
            </a:endParaRPr>
          </a:p>
          <a:p>
            <a:pPr indent="-431800" lvl="2" marL="1371600" rtl="0" algn="l">
              <a:spcBef>
                <a:spcPts val="0"/>
              </a:spcBef>
              <a:spcAft>
                <a:spcPts val="0"/>
              </a:spcAft>
              <a:buClr>
                <a:schemeClr val="dk1"/>
              </a:buClr>
              <a:buSzPts val="3200"/>
              <a:buFont typeface="Calibri"/>
              <a:buChar char="■"/>
            </a:pPr>
            <a:r>
              <a:rPr lang="en-US" sz="3200">
                <a:solidFill>
                  <a:schemeClr val="dk1"/>
                </a:solidFill>
                <a:latin typeface="Calibri"/>
                <a:ea typeface="Calibri"/>
                <a:cs typeface="Calibri"/>
                <a:sym typeface="Calibri"/>
              </a:rPr>
              <a:t>brunch_dinner_mimosas_sunday</a:t>
            </a:r>
            <a:endParaRPr sz="3200">
              <a:solidFill>
                <a:schemeClr val="dk1"/>
              </a:solidFill>
              <a:latin typeface="Calibri"/>
              <a:ea typeface="Calibri"/>
              <a:cs typeface="Calibri"/>
              <a:sym typeface="Calibri"/>
            </a:endParaRPr>
          </a:p>
          <a:p>
            <a:pPr indent="-431800" lvl="2" marL="1371600" rtl="0" algn="l">
              <a:spcBef>
                <a:spcPts val="0"/>
              </a:spcBef>
              <a:spcAft>
                <a:spcPts val="0"/>
              </a:spcAft>
              <a:buClr>
                <a:schemeClr val="dk1"/>
              </a:buClr>
              <a:buSzPts val="3200"/>
              <a:buFont typeface="Calibri"/>
              <a:buChar char="■"/>
            </a:pPr>
            <a:r>
              <a:rPr lang="en-US" sz="3200">
                <a:solidFill>
                  <a:schemeClr val="dk1"/>
                </a:solidFill>
                <a:latin typeface="Calibri"/>
                <a:ea typeface="Calibri"/>
                <a:cs typeface="Calibri"/>
                <a:sym typeface="Calibri"/>
              </a:rPr>
              <a:t>wine_beer_bar_selection</a:t>
            </a:r>
            <a:endParaRPr sz="3200">
              <a:solidFill>
                <a:schemeClr val="dk1"/>
              </a:solidFill>
              <a:latin typeface="Calibri"/>
              <a:ea typeface="Calibri"/>
              <a:cs typeface="Calibri"/>
              <a:sym typeface="Calibri"/>
            </a:endParaRPr>
          </a:p>
          <a:p>
            <a:pPr indent="-431800" lvl="1" marL="914400" rtl="0" algn="l">
              <a:spcBef>
                <a:spcPts val="0"/>
              </a:spcBef>
              <a:spcAft>
                <a:spcPts val="0"/>
              </a:spcAft>
              <a:buClr>
                <a:schemeClr val="dk1"/>
              </a:buClr>
              <a:buSzPts val="3200"/>
              <a:buFont typeface="Calibri"/>
              <a:buChar char="○"/>
            </a:pPr>
            <a:r>
              <a:rPr lang="en-US" sz="3200">
                <a:solidFill>
                  <a:schemeClr val="dk1"/>
                </a:solidFill>
                <a:latin typeface="Calibri"/>
                <a:ea typeface="Calibri"/>
                <a:cs typeface="Calibri"/>
                <a:sym typeface="Calibri"/>
              </a:rPr>
              <a:t>Outdoor dining and alcohol</a:t>
            </a:r>
            <a:endParaRPr sz="3200">
              <a:solidFill>
                <a:schemeClr val="dk1"/>
              </a:solidFill>
              <a:latin typeface="Calibri"/>
              <a:ea typeface="Calibri"/>
              <a:cs typeface="Calibri"/>
              <a:sym typeface="Calibri"/>
            </a:endParaRPr>
          </a:p>
          <a:p>
            <a:pPr indent="-431800" lvl="1" marL="914400" rtl="0" algn="l">
              <a:spcBef>
                <a:spcPts val="0"/>
              </a:spcBef>
              <a:spcAft>
                <a:spcPts val="0"/>
              </a:spcAft>
              <a:buClr>
                <a:schemeClr val="dk1"/>
              </a:buClr>
              <a:buSzPts val="3200"/>
              <a:buFont typeface="Calibri"/>
              <a:buChar char="○"/>
            </a:pPr>
            <a:r>
              <a:rPr lang="en-US" sz="3200">
                <a:solidFill>
                  <a:schemeClr val="dk1"/>
                </a:solidFill>
                <a:latin typeface="Calibri"/>
                <a:ea typeface="Calibri"/>
                <a:cs typeface="Calibri"/>
                <a:sym typeface="Calibri"/>
              </a:rPr>
              <a:t>Brunch is main meal</a:t>
            </a:r>
            <a:endParaRPr sz="3200">
              <a:solidFill>
                <a:schemeClr val="dk1"/>
              </a:solidFill>
              <a:latin typeface="Calibri"/>
              <a:ea typeface="Calibri"/>
              <a:cs typeface="Calibri"/>
              <a:sym typeface="Calibri"/>
            </a:endParaRPr>
          </a:p>
        </p:txBody>
      </p:sp>
      <p:sp>
        <p:nvSpPr>
          <p:cNvPr id="451" name="Google Shape;451;p34"/>
          <p:cNvSpPr txBox="1"/>
          <p:nvPr/>
        </p:nvSpPr>
        <p:spPr>
          <a:xfrm>
            <a:off x="514725" y="203875"/>
            <a:ext cx="11769300" cy="2399100"/>
          </a:xfrm>
          <a:prstGeom prst="rect">
            <a:avLst/>
          </a:prstGeom>
          <a:noFill/>
          <a:ln>
            <a:noFill/>
          </a:ln>
        </p:spPr>
        <p:txBody>
          <a:bodyPr anchorCtr="0" anchor="t" bIns="0" lIns="0" spcFirstLastPara="1" rIns="0" wrap="square" tIns="0">
            <a:spAutoFit/>
          </a:bodyPr>
          <a:lstStyle/>
          <a:p>
            <a:pPr indent="0" lvl="0" marL="0" marR="0" rtl="0" algn="l">
              <a:lnSpc>
                <a:spcPct val="110998"/>
              </a:lnSpc>
              <a:spcBef>
                <a:spcPts val="0"/>
              </a:spcBef>
              <a:spcAft>
                <a:spcPts val="0"/>
              </a:spcAft>
              <a:buNone/>
            </a:pPr>
            <a:r>
              <a:rPr lang="en-US" sz="9538">
                <a:solidFill>
                  <a:srgbClr val="FFFFFF"/>
                </a:solidFill>
                <a:latin typeface="Anton"/>
                <a:ea typeface="Anton"/>
                <a:cs typeface="Anton"/>
                <a:sym typeface="Anton"/>
              </a:rPr>
              <a:t>Insights/Results </a:t>
            </a:r>
            <a:endParaRPr sz="9538">
              <a:solidFill>
                <a:srgbClr val="FFFFFF"/>
              </a:solidFill>
              <a:latin typeface="Anton"/>
              <a:ea typeface="Anton"/>
              <a:cs typeface="Anton"/>
              <a:sym typeface="Anton"/>
            </a:endParaRPr>
          </a:p>
          <a:p>
            <a:pPr indent="-546100" lvl="0" marL="457200" marR="0" rtl="0" algn="l">
              <a:lnSpc>
                <a:spcPct val="110998"/>
              </a:lnSpc>
              <a:spcBef>
                <a:spcPts val="0"/>
              </a:spcBef>
              <a:spcAft>
                <a:spcPts val="0"/>
              </a:spcAft>
              <a:buClr>
                <a:srgbClr val="FFFFFF"/>
              </a:buClr>
              <a:buSzPts val="5000"/>
              <a:buFont typeface="Anton"/>
              <a:buChar char="-"/>
            </a:pPr>
            <a:r>
              <a:rPr lang="en-US" sz="5000">
                <a:solidFill>
                  <a:srgbClr val="FFFFFF"/>
                </a:solidFill>
                <a:latin typeface="Anton"/>
                <a:ea typeface="Anton"/>
                <a:cs typeface="Anton"/>
                <a:sym typeface="Anton"/>
              </a:rPr>
              <a:t>State FL</a:t>
            </a:r>
            <a:r>
              <a:rPr lang="en-US" sz="5000">
                <a:solidFill>
                  <a:srgbClr val="FFFFFF"/>
                </a:solidFill>
                <a:latin typeface="Anton"/>
                <a:ea typeface="Anton"/>
                <a:cs typeface="Anton"/>
                <a:sym typeface="Anton"/>
              </a:rPr>
              <a:t> Classification Topic Modeling</a:t>
            </a:r>
            <a:endParaRPr sz="50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9B6A3"/>
        </a:solidFill>
      </p:bgPr>
    </p:bg>
    <p:spTree>
      <p:nvGrpSpPr>
        <p:cNvPr id="455" name="Shape 455"/>
        <p:cNvGrpSpPr/>
        <p:nvPr/>
      </p:nvGrpSpPr>
      <p:grpSpPr>
        <a:xfrm>
          <a:off x="0" y="0"/>
          <a:ext cx="0" cy="0"/>
          <a:chOff x="0" y="0"/>
          <a:chExt cx="0" cy="0"/>
        </a:xfrm>
      </p:grpSpPr>
      <p:grpSp>
        <p:nvGrpSpPr>
          <p:cNvPr id="456" name="Google Shape;456;p35"/>
          <p:cNvGrpSpPr/>
          <p:nvPr/>
        </p:nvGrpSpPr>
        <p:grpSpPr>
          <a:xfrm>
            <a:off x="-1747509" y="7368946"/>
            <a:ext cx="6075397" cy="5836152"/>
            <a:chOff x="0" y="0"/>
            <a:chExt cx="1107255" cy="1063652"/>
          </a:xfrm>
        </p:grpSpPr>
        <p:sp>
          <p:nvSpPr>
            <p:cNvPr id="457" name="Google Shape;457;p35"/>
            <p:cNvSpPr/>
            <p:nvPr/>
          </p:nvSpPr>
          <p:spPr>
            <a:xfrm>
              <a:off x="0" y="0"/>
              <a:ext cx="1107255" cy="1063652"/>
            </a:xfrm>
            <a:custGeom>
              <a:rect b="b" l="l" r="r" t="t"/>
              <a:pathLst>
                <a:path extrusionOk="0" h="1063652" w="1107255">
                  <a:moveTo>
                    <a:pt x="553628" y="0"/>
                  </a:moveTo>
                  <a:cubicBezTo>
                    <a:pt x="247868" y="0"/>
                    <a:pt x="0" y="238107"/>
                    <a:pt x="0" y="531826"/>
                  </a:cubicBezTo>
                  <a:cubicBezTo>
                    <a:pt x="0" y="825545"/>
                    <a:pt x="247868" y="1063652"/>
                    <a:pt x="553628" y="1063652"/>
                  </a:cubicBezTo>
                  <a:cubicBezTo>
                    <a:pt x="859388" y="1063652"/>
                    <a:pt x="1107255" y="825545"/>
                    <a:pt x="1107255" y="531826"/>
                  </a:cubicBezTo>
                  <a:cubicBezTo>
                    <a:pt x="1107255" y="238107"/>
                    <a:pt x="859388" y="0"/>
                    <a:pt x="553628" y="0"/>
                  </a:cubicBezTo>
                  <a:close/>
                </a:path>
              </a:pathLst>
            </a:custGeom>
            <a:solidFill>
              <a:srgbClr val="6687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35"/>
            <p:cNvSpPr txBox="1"/>
            <p:nvPr/>
          </p:nvSpPr>
          <p:spPr>
            <a:xfrm>
              <a:off x="103805" y="71142"/>
              <a:ext cx="899700" cy="8928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59" name="Google Shape;459;p35"/>
          <p:cNvGrpSpPr/>
          <p:nvPr/>
        </p:nvGrpSpPr>
        <p:grpSpPr>
          <a:xfrm>
            <a:off x="15014295" y="-1097762"/>
            <a:ext cx="3573444" cy="3432724"/>
            <a:chOff x="0" y="0"/>
            <a:chExt cx="1107255" cy="1063652"/>
          </a:xfrm>
        </p:grpSpPr>
        <p:sp>
          <p:nvSpPr>
            <p:cNvPr id="460" name="Google Shape;460;p35"/>
            <p:cNvSpPr/>
            <p:nvPr/>
          </p:nvSpPr>
          <p:spPr>
            <a:xfrm>
              <a:off x="0" y="0"/>
              <a:ext cx="1107255" cy="1063652"/>
            </a:xfrm>
            <a:custGeom>
              <a:rect b="b" l="l" r="r" t="t"/>
              <a:pathLst>
                <a:path extrusionOk="0" h="1063652" w="1107255">
                  <a:moveTo>
                    <a:pt x="553628" y="0"/>
                  </a:moveTo>
                  <a:cubicBezTo>
                    <a:pt x="247868" y="0"/>
                    <a:pt x="0" y="238107"/>
                    <a:pt x="0" y="531826"/>
                  </a:cubicBezTo>
                  <a:cubicBezTo>
                    <a:pt x="0" y="825545"/>
                    <a:pt x="247868" y="1063652"/>
                    <a:pt x="553628" y="1063652"/>
                  </a:cubicBezTo>
                  <a:cubicBezTo>
                    <a:pt x="859388" y="1063652"/>
                    <a:pt x="1107255" y="825545"/>
                    <a:pt x="1107255" y="531826"/>
                  </a:cubicBezTo>
                  <a:cubicBezTo>
                    <a:pt x="1107255" y="238107"/>
                    <a:pt x="859388" y="0"/>
                    <a:pt x="553628" y="0"/>
                  </a:cubicBezTo>
                  <a:close/>
                </a:path>
              </a:pathLst>
            </a:custGeom>
            <a:solidFill>
              <a:srgbClr val="6687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35"/>
            <p:cNvSpPr txBox="1"/>
            <p:nvPr/>
          </p:nvSpPr>
          <p:spPr>
            <a:xfrm>
              <a:off x="103805" y="71142"/>
              <a:ext cx="899700" cy="8928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462" name="Google Shape;462;p35"/>
          <p:cNvSpPr txBox="1"/>
          <p:nvPr/>
        </p:nvSpPr>
        <p:spPr>
          <a:xfrm>
            <a:off x="185350" y="156825"/>
            <a:ext cx="10880100" cy="2399100"/>
          </a:xfrm>
          <a:prstGeom prst="rect">
            <a:avLst/>
          </a:prstGeom>
          <a:noFill/>
          <a:ln>
            <a:noFill/>
          </a:ln>
        </p:spPr>
        <p:txBody>
          <a:bodyPr anchorCtr="0" anchor="t" bIns="0" lIns="0" spcFirstLastPara="1" rIns="0" wrap="square" tIns="0">
            <a:spAutoFit/>
          </a:bodyPr>
          <a:lstStyle/>
          <a:p>
            <a:pPr indent="0" lvl="0" marL="0" rtl="0" algn="l">
              <a:lnSpc>
                <a:spcPct val="110998"/>
              </a:lnSpc>
              <a:spcBef>
                <a:spcPts val="0"/>
              </a:spcBef>
              <a:spcAft>
                <a:spcPts val="0"/>
              </a:spcAft>
              <a:buClr>
                <a:schemeClr val="dk1"/>
              </a:buClr>
              <a:buFont typeface="Arial"/>
              <a:buNone/>
            </a:pPr>
            <a:r>
              <a:rPr lang="en-US" sz="9538">
                <a:solidFill>
                  <a:schemeClr val="lt1"/>
                </a:solidFill>
                <a:latin typeface="Anton"/>
                <a:ea typeface="Anton"/>
                <a:cs typeface="Anton"/>
                <a:sym typeface="Anton"/>
              </a:rPr>
              <a:t>Insights/Results </a:t>
            </a:r>
            <a:endParaRPr sz="9538">
              <a:solidFill>
                <a:schemeClr val="lt1"/>
              </a:solidFill>
              <a:latin typeface="Anton"/>
              <a:ea typeface="Anton"/>
              <a:cs typeface="Anton"/>
              <a:sym typeface="Anton"/>
            </a:endParaRPr>
          </a:p>
          <a:p>
            <a:pPr indent="-546100" lvl="0" marL="457200" rtl="0" algn="l">
              <a:lnSpc>
                <a:spcPct val="110998"/>
              </a:lnSpc>
              <a:spcBef>
                <a:spcPts val="0"/>
              </a:spcBef>
              <a:spcAft>
                <a:spcPts val="0"/>
              </a:spcAft>
              <a:buClr>
                <a:schemeClr val="lt1"/>
              </a:buClr>
              <a:buSzPts val="5000"/>
              <a:buFont typeface="Anton"/>
              <a:buChar char="-"/>
            </a:pPr>
            <a:r>
              <a:rPr lang="en-US" sz="5000">
                <a:solidFill>
                  <a:schemeClr val="lt1"/>
                </a:solidFill>
                <a:latin typeface="Anton"/>
                <a:ea typeface="Anton"/>
                <a:cs typeface="Anton"/>
                <a:sym typeface="Anton"/>
              </a:rPr>
              <a:t>State (PA) Classification Topic Modeling</a:t>
            </a:r>
            <a:endParaRPr sz="9538">
              <a:solidFill>
                <a:schemeClr val="lt1"/>
              </a:solidFill>
              <a:latin typeface="Anton"/>
              <a:ea typeface="Anton"/>
              <a:cs typeface="Anton"/>
              <a:sym typeface="Anton"/>
            </a:endParaRPr>
          </a:p>
        </p:txBody>
      </p:sp>
      <p:pic>
        <p:nvPicPr>
          <p:cNvPr id="463" name="Google Shape;463;p35"/>
          <p:cNvPicPr preferRelativeResize="0"/>
          <p:nvPr/>
        </p:nvPicPr>
        <p:blipFill>
          <a:blip r:embed="rId3">
            <a:alphaModFix/>
          </a:blip>
          <a:stretch>
            <a:fillRect/>
          </a:stretch>
        </p:blipFill>
        <p:spPr>
          <a:xfrm>
            <a:off x="547450" y="2923950"/>
            <a:ext cx="9613626" cy="6549276"/>
          </a:xfrm>
          <a:prstGeom prst="rect">
            <a:avLst/>
          </a:prstGeom>
          <a:noFill/>
          <a:ln>
            <a:noFill/>
          </a:ln>
        </p:spPr>
      </p:pic>
      <p:sp>
        <p:nvSpPr>
          <p:cNvPr id="464" name="Google Shape;464;p35"/>
          <p:cNvSpPr txBox="1"/>
          <p:nvPr/>
        </p:nvSpPr>
        <p:spPr>
          <a:xfrm>
            <a:off x="11275900" y="3656650"/>
            <a:ext cx="5576400" cy="4565700"/>
          </a:xfrm>
          <a:prstGeom prst="rect">
            <a:avLst/>
          </a:prstGeom>
          <a:noFill/>
          <a:ln>
            <a:noFill/>
          </a:ln>
        </p:spPr>
        <p:txBody>
          <a:bodyPr anchorCtr="0" anchor="t" bIns="91425" lIns="91425" spcFirstLastPara="1" rIns="91425" wrap="square" tIns="91425">
            <a:noAutofit/>
          </a:bodyPr>
          <a:lstStyle/>
          <a:p>
            <a:pPr indent="-431800" lvl="0" marL="457200" rtl="0" algn="l">
              <a:spcBef>
                <a:spcPts val="0"/>
              </a:spcBef>
              <a:spcAft>
                <a:spcPts val="0"/>
              </a:spcAft>
              <a:buClr>
                <a:schemeClr val="dk1"/>
              </a:buClr>
              <a:buSzPts val="3200"/>
              <a:buFont typeface="Calibri"/>
              <a:buChar char="●"/>
            </a:pPr>
            <a:r>
              <a:rPr b="1" lang="en-US" sz="3200">
                <a:solidFill>
                  <a:schemeClr val="dk1"/>
                </a:solidFill>
                <a:latin typeface="Calibri"/>
                <a:ea typeface="Calibri"/>
                <a:cs typeface="Calibri"/>
                <a:sym typeface="Calibri"/>
              </a:rPr>
              <a:t>Pennsylvania</a:t>
            </a:r>
            <a:r>
              <a:rPr b="1" lang="en-US" sz="3200">
                <a:solidFill>
                  <a:schemeClr val="dk1"/>
                </a:solidFill>
                <a:latin typeface="Calibri"/>
                <a:ea typeface="Calibri"/>
                <a:cs typeface="Calibri"/>
                <a:sym typeface="Calibri"/>
              </a:rPr>
              <a:t>: </a:t>
            </a:r>
            <a:endParaRPr b="1" sz="3200">
              <a:solidFill>
                <a:schemeClr val="dk1"/>
              </a:solidFill>
              <a:latin typeface="Calibri"/>
              <a:ea typeface="Calibri"/>
              <a:cs typeface="Calibri"/>
              <a:sym typeface="Calibri"/>
            </a:endParaRPr>
          </a:p>
          <a:p>
            <a:pPr indent="-431800" lvl="1" marL="914400" rtl="0" algn="l">
              <a:spcBef>
                <a:spcPts val="0"/>
              </a:spcBef>
              <a:spcAft>
                <a:spcPts val="0"/>
              </a:spcAft>
              <a:buClr>
                <a:schemeClr val="dk1"/>
              </a:buClr>
              <a:buSzPts val="3200"/>
              <a:buFont typeface="Calibri"/>
              <a:buChar char="○"/>
            </a:pPr>
            <a:r>
              <a:rPr i="1" lang="en-US" sz="3200">
                <a:solidFill>
                  <a:schemeClr val="dk1"/>
                </a:solidFill>
                <a:latin typeface="Calibri"/>
                <a:ea typeface="Calibri"/>
                <a:cs typeface="Calibri"/>
                <a:sym typeface="Calibri"/>
              </a:rPr>
              <a:t>Topics:</a:t>
            </a:r>
            <a:endParaRPr i="1" sz="3200">
              <a:solidFill>
                <a:schemeClr val="dk1"/>
              </a:solidFill>
              <a:latin typeface="Calibri"/>
              <a:ea typeface="Calibri"/>
              <a:cs typeface="Calibri"/>
              <a:sym typeface="Calibri"/>
            </a:endParaRPr>
          </a:p>
          <a:p>
            <a:pPr indent="-431800" lvl="2" marL="1371600" rtl="0" algn="l">
              <a:spcBef>
                <a:spcPts val="0"/>
              </a:spcBef>
              <a:spcAft>
                <a:spcPts val="0"/>
              </a:spcAft>
              <a:buClr>
                <a:schemeClr val="dk1"/>
              </a:buClr>
              <a:buSzPts val="3200"/>
              <a:buFont typeface="Calibri"/>
              <a:buChar char="■"/>
            </a:pPr>
            <a:r>
              <a:rPr lang="en-US" sz="3200">
                <a:solidFill>
                  <a:schemeClr val="dk1"/>
                </a:solidFill>
                <a:latin typeface="Calibri"/>
                <a:ea typeface="Calibri"/>
                <a:cs typeface="Calibri"/>
                <a:sym typeface="Calibri"/>
              </a:rPr>
              <a:t>parking_valet_lot_park</a:t>
            </a:r>
            <a:endParaRPr sz="3200">
              <a:solidFill>
                <a:schemeClr val="dk1"/>
              </a:solidFill>
              <a:latin typeface="Calibri"/>
              <a:ea typeface="Calibri"/>
              <a:cs typeface="Calibri"/>
              <a:sym typeface="Calibri"/>
            </a:endParaRPr>
          </a:p>
          <a:p>
            <a:pPr indent="-431800" lvl="2" marL="1371600" rtl="0" algn="l">
              <a:spcBef>
                <a:spcPts val="0"/>
              </a:spcBef>
              <a:spcAft>
                <a:spcPts val="0"/>
              </a:spcAft>
              <a:buClr>
                <a:schemeClr val="dk1"/>
              </a:buClr>
              <a:buSzPts val="3200"/>
              <a:buFont typeface="Calibri"/>
              <a:buChar char="■"/>
            </a:pPr>
            <a:r>
              <a:rPr lang="en-US" sz="3200">
                <a:solidFill>
                  <a:schemeClr val="dk1"/>
                </a:solidFill>
                <a:latin typeface="Calibri"/>
                <a:ea typeface="Calibri"/>
                <a:cs typeface="Calibri"/>
                <a:sym typeface="Calibri"/>
              </a:rPr>
              <a:t>cash_tip_atm_gratuity</a:t>
            </a:r>
            <a:endParaRPr sz="3200">
              <a:solidFill>
                <a:schemeClr val="dk1"/>
              </a:solidFill>
              <a:latin typeface="Calibri"/>
              <a:ea typeface="Calibri"/>
              <a:cs typeface="Calibri"/>
              <a:sym typeface="Calibri"/>
            </a:endParaRPr>
          </a:p>
          <a:p>
            <a:pPr indent="-431800" lvl="2" marL="1371600" rtl="0" algn="l">
              <a:spcBef>
                <a:spcPts val="0"/>
              </a:spcBef>
              <a:spcAft>
                <a:spcPts val="0"/>
              </a:spcAft>
              <a:buClr>
                <a:schemeClr val="dk1"/>
              </a:buClr>
              <a:buSzPts val="3200"/>
              <a:buFont typeface="Calibri"/>
              <a:buChar char="■"/>
            </a:pPr>
            <a:r>
              <a:rPr lang="en-US" sz="3200">
                <a:solidFill>
                  <a:schemeClr val="dk1"/>
                </a:solidFill>
                <a:latin typeface="Calibri"/>
                <a:ea typeface="Calibri"/>
                <a:cs typeface="Calibri"/>
                <a:sym typeface="Calibri"/>
              </a:rPr>
              <a:t>dim_sum_sumyum_everyday</a:t>
            </a:r>
            <a:endParaRPr sz="3200">
              <a:solidFill>
                <a:schemeClr val="dk1"/>
              </a:solidFill>
              <a:latin typeface="Calibri"/>
              <a:ea typeface="Calibri"/>
              <a:cs typeface="Calibri"/>
              <a:sym typeface="Calibri"/>
            </a:endParaRPr>
          </a:p>
          <a:p>
            <a:pPr indent="-431800" lvl="1" marL="914400" rtl="0" algn="l">
              <a:spcBef>
                <a:spcPts val="0"/>
              </a:spcBef>
              <a:spcAft>
                <a:spcPts val="0"/>
              </a:spcAft>
              <a:buClr>
                <a:schemeClr val="dk1"/>
              </a:buClr>
              <a:buSzPts val="3200"/>
              <a:buFont typeface="Calibri"/>
              <a:buChar char="○"/>
            </a:pPr>
            <a:r>
              <a:rPr lang="en-US" sz="3200">
                <a:solidFill>
                  <a:schemeClr val="dk1"/>
                </a:solidFill>
                <a:latin typeface="Calibri"/>
                <a:ea typeface="Calibri"/>
                <a:cs typeface="Calibri"/>
                <a:sym typeface="Calibri"/>
              </a:rPr>
              <a:t>Parking issues</a:t>
            </a:r>
            <a:endParaRPr sz="3200">
              <a:solidFill>
                <a:schemeClr val="dk1"/>
              </a:solidFill>
              <a:latin typeface="Calibri"/>
              <a:ea typeface="Calibri"/>
              <a:cs typeface="Calibri"/>
              <a:sym typeface="Calibri"/>
            </a:endParaRPr>
          </a:p>
          <a:p>
            <a:pPr indent="-431800" lvl="1" marL="914400" rtl="0" algn="l">
              <a:spcBef>
                <a:spcPts val="0"/>
              </a:spcBef>
              <a:spcAft>
                <a:spcPts val="0"/>
              </a:spcAft>
              <a:buClr>
                <a:schemeClr val="dk1"/>
              </a:buClr>
              <a:buSzPts val="3200"/>
              <a:buFont typeface="Calibri"/>
              <a:buChar char="○"/>
            </a:pPr>
            <a:r>
              <a:rPr lang="en-US" sz="3200">
                <a:solidFill>
                  <a:schemeClr val="dk1"/>
                </a:solidFill>
                <a:latin typeface="Calibri"/>
                <a:ea typeface="Calibri"/>
                <a:cs typeface="Calibri"/>
                <a:sym typeface="Calibri"/>
              </a:rPr>
              <a:t>Service (tips)</a:t>
            </a:r>
            <a:endParaRPr sz="3200">
              <a:solidFill>
                <a:schemeClr val="dk1"/>
              </a:solidFill>
              <a:latin typeface="Calibri"/>
              <a:ea typeface="Calibri"/>
              <a:cs typeface="Calibri"/>
              <a:sym typeface="Calibri"/>
            </a:endParaRPr>
          </a:p>
          <a:p>
            <a:pPr indent="0" lvl="0" marL="0" rtl="0" algn="l">
              <a:spcBef>
                <a:spcPts val="0"/>
              </a:spcBef>
              <a:spcAft>
                <a:spcPts val="0"/>
              </a:spcAft>
              <a:buNone/>
            </a:pPr>
            <a:r>
              <a:t/>
            </a:r>
            <a:endParaRPr sz="3200">
              <a:solidFill>
                <a:schemeClr val="dk1"/>
              </a:solidFill>
              <a:latin typeface="Calibri"/>
              <a:ea typeface="Calibri"/>
              <a:cs typeface="Calibri"/>
              <a:sym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9B6A3"/>
        </a:solidFill>
      </p:bgPr>
    </p:bg>
    <p:spTree>
      <p:nvGrpSpPr>
        <p:cNvPr id="468" name="Shape 468"/>
        <p:cNvGrpSpPr/>
        <p:nvPr/>
      </p:nvGrpSpPr>
      <p:grpSpPr>
        <a:xfrm>
          <a:off x="0" y="0"/>
          <a:ext cx="0" cy="0"/>
          <a:chOff x="0" y="0"/>
          <a:chExt cx="0" cy="0"/>
        </a:xfrm>
      </p:grpSpPr>
      <p:grpSp>
        <p:nvGrpSpPr>
          <p:cNvPr id="469" name="Google Shape;469;p36"/>
          <p:cNvGrpSpPr/>
          <p:nvPr/>
        </p:nvGrpSpPr>
        <p:grpSpPr>
          <a:xfrm>
            <a:off x="-1747509" y="7368946"/>
            <a:ext cx="6075397" cy="5836152"/>
            <a:chOff x="0" y="0"/>
            <a:chExt cx="1107255" cy="1063652"/>
          </a:xfrm>
        </p:grpSpPr>
        <p:sp>
          <p:nvSpPr>
            <p:cNvPr id="470" name="Google Shape;470;p36"/>
            <p:cNvSpPr/>
            <p:nvPr/>
          </p:nvSpPr>
          <p:spPr>
            <a:xfrm>
              <a:off x="0" y="0"/>
              <a:ext cx="1107255" cy="1063652"/>
            </a:xfrm>
            <a:custGeom>
              <a:rect b="b" l="l" r="r" t="t"/>
              <a:pathLst>
                <a:path extrusionOk="0" h="1063652" w="1107255">
                  <a:moveTo>
                    <a:pt x="553628" y="0"/>
                  </a:moveTo>
                  <a:cubicBezTo>
                    <a:pt x="247868" y="0"/>
                    <a:pt x="0" y="238107"/>
                    <a:pt x="0" y="531826"/>
                  </a:cubicBezTo>
                  <a:cubicBezTo>
                    <a:pt x="0" y="825545"/>
                    <a:pt x="247868" y="1063652"/>
                    <a:pt x="553628" y="1063652"/>
                  </a:cubicBezTo>
                  <a:cubicBezTo>
                    <a:pt x="859388" y="1063652"/>
                    <a:pt x="1107255" y="825545"/>
                    <a:pt x="1107255" y="531826"/>
                  </a:cubicBezTo>
                  <a:cubicBezTo>
                    <a:pt x="1107255" y="238107"/>
                    <a:pt x="859388" y="0"/>
                    <a:pt x="553628" y="0"/>
                  </a:cubicBezTo>
                  <a:close/>
                </a:path>
              </a:pathLst>
            </a:custGeom>
            <a:solidFill>
              <a:srgbClr val="6687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36"/>
            <p:cNvSpPr txBox="1"/>
            <p:nvPr/>
          </p:nvSpPr>
          <p:spPr>
            <a:xfrm>
              <a:off x="103805" y="71142"/>
              <a:ext cx="899700" cy="8928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72" name="Google Shape;472;p36"/>
          <p:cNvGrpSpPr/>
          <p:nvPr/>
        </p:nvGrpSpPr>
        <p:grpSpPr>
          <a:xfrm>
            <a:off x="15014295" y="-1097762"/>
            <a:ext cx="3573444" cy="3432724"/>
            <a:chOff x="0" y="0"/>
            <a:chExt cx="1107255" cy="1063652"/>
          </a:xfrm>
        </p:grpSpPr>
        <p:sp>
          <p:nvSpPr>
            <p:cNvPr id="473" name="Google Shape;473;p36"/>
            <p:cNvSpPr/>
            <p:nvPr/>
          </p:nvSpPr>
          <p:spPr>
            <a:xfrm>
              <a:off x="0" y="0"/>
              <a:ext cx="1107255" cy="1063652"/>
            </a:xfrm>
            <a:custGeom>
              <a:rect b="b" l="l" r="r" t="t"/>
              <a:pathLst>
                <a:path extrusionOk="0" h="1063652" w="1107255">
                  <a:moveTo>
                    <a:pt x="553628" y="0"/>
                  </a:moveTo>
                  <a:cubicBezTo>
                    <a:pt x="247868" y="0"/>
                    <a:pt x="0" y="238107"/>
                    <a:pt x="0" y="531826"/>
                  </a:cubicBezTo>
                  <a:cubicBezTo>
                    <a:pt x="0" y="825545"/>
                    <a:pt x="247868" y="1063652"/>
                    <a:pt x="553628" y="1063652"/>
                  </a:cubicBezTo>
                  <a:cubicBezTo>
                    <a:pt x="859388" y="1063652"/>
                    <a:pt x="1107255" y="825545"/>
                    <a:pt x="1107255" y="531826"/>
                  </a:cubicBezTo>
                  <a:cubicBezTo>
                    <a:pt x="1107255" y="238107"/>
                    <a:pt x="859388" y="0"/>
                    <a:pt x="553628" y="0"/>
                  </a:cubicBezTo>
                  <a:close/>
                </a:path>
              </a:pathLst>
            </a:custGeom>
            <a:solidFill>
              <a:srgbClr val="6687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36"/>
            <p:cNvSpPr txBox="1"/>
            <p:nvPr/>
          </p:nvSpPr>
          <p:spPr>
            <a:xfrm>
              <a:off x="103805" y="71142"/>
              <a:ext cx="899700" cy="8928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475" name="Google Shape;475;p36"/>
          <p:cNvSpPr txBox="1"/>
          <p:nvPr/>
        </p:nvSpPr>
        <p:spPr>
          <a:xfrm>
            <a:off x="658150" y="233025"/>
            <a:ext cx="15480600" cy="1468200"/>
          </a:xfrm>
          <a:prstGeom prst="rect">
            <a:avLst/>
          </a:prstGeom>
          <a:noFill/>
          <a:ln>
            <a:noFill/>
          </a:ln>
        </p:spPr>
        <p:txBody>
          <a:bodyPr anchorCtr="0" anchor="t" bIns="0" lIns="0" spcFirstLastPara="1" rIns="0" wrap="square" tIns="0">
            <a:spAutoFit/>
          </a:bodyPr>
          <a:lstStyle/>
          <a:p>
            <a:pPr indent="0" lvl="0" marL="0" rtl="0" algn="l">
              <a:lnSpc>
                <a:spcPct val="110998"/>
              </a:lnSpc>
              <a:spcBef>
                <a:spcPts val="0"/>
              </a:spcBef>
              <a:spcAft>
                <a:spcPts val="0"/>
              </a:spcAft>
              <a:buClr>
                <a:schemeClr val="dk1"/>
              </a:buClr>
              <a:buFont typeface="Arial"/>
              <a:buNone/>
            </a:pPr>
            <a:r>
              <a:rPr lang="en-US" sz="9538">
                <a:solidFill>
                  <a:schemeClr val="lt1"/>
                </a:solidFill>
                <a:latin typeface="Anton"/>
                <a:ea typeface="Anton"/>
                <a:cs typeface="Anton"/>
                <a:sym typeface="Anton"/>
              </a:rPr>
              <a:t>Conclusion/Recommendations</a:t>
            </a:r>
            <a:endParaRPr/>
          </a:p>
        </p:txBody>
      </p:sp>
      <p:sp>
        <p:nvSpPr>
          <p:cNvPr id="476" name="Google Shape;476;p36"/>
          <p:cNvSpPr/>
          <p:nvPr/>
        </p:nvSpPr>
        <p:spPr>
          <a:xfrm>
            <a:off x="6428350" y="2577225"/>
            <a:ext cx="5346000" cy="7461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800"/>
          </a:p>
        </p:txBody>
      </p:sp>
      <p:sp>
        <p:nvSpPr>
          <p:cNvPr id="477" name="Google Shape;477;p36"/>
          <p:cNvSpPr/>
          <p:nvPr/>
        </p:nvSpPr>
        <p:spPr>
          <a:xfrm>
            <a:off x="12321850" y="2577175"/>
            <a:ext cx="5614500" cy="7461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800"/>
          </a:p>
        </p:txBody>
      </p:sp>
      <p:sp>
        <p:nvSpPr>
          <p:cNvPr id="478" name="Google Shape;478;p36"/>
          <p:cNvSpPr/>
          <p:nvPr/>
        </p:nvSpPr>
        <p:spPr>
          <a:xfrm>
            <a:off x="364900" y="2577125"/>
            <a:ext cx="5614500" cy="7461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800"/>
          </a:p>
        </p:txBody>
      </p:sp>
      <p:sp>
        <p:nvSpPr>
          <p:cNvPr id="479" name="Google Shape;479;p36"/>
          <p:cNvSpPr/>
          <p:nvPr/>
        </p:nvSpPr>
        <p:spPr>
          <a:xfrm>
            <a:off x="947350" y="1948025"/>
            <a:ext cx="4445100" cy="781500"/>
          </a:xfrm>
          <a:prstGeom prst="roundRect">
            <a:avLst>
              <a:gd fmla="val 16667" name="adj"/>
            </a:avLst>
          </a:prstGeom>
          <a:solidFill>
            <a:srgbClr val="BB830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480" name="Google Shape;480;p36"/>
          <p:cNvSpPr txBox="1"/>
          <p:nvPr/>
        </p:nvSpPr>
        <p:spPr>
          <a:xfrm>
            <a:off x="937225" y="1920963"/>
            <a:ext cx="5614500" cy="89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3200">
                <a:solidFill>
                  <a:schemeClr val="lt1"/>
                </a:solidFill>
                <a:latin typeface="Calibri"/>
                <a:ea typeface="Calibri"/>
                <a:cs typeface="Calibri"/>
                <a:sym typeface="Calibri"/>
              </a:rPr>
              <a:t>Sentiment Classification</a:t>
            </a:r>
            <a:endParaRPr b="1" sz="3200">
              <a:solidFill>
                <a:schemeClr val="lt1"/>
              </a:solidFill>
              <a:latin typeface="Calibri"/>
              <a:ea typeface="Calibri"/>
              <a:cs typeface="Calibri"/>
              <a:sym typeface="Calibri"/>
            </a:endParaRPr>
          </a:p>
        </p:txBody>
      </p:sp>
      <p:sp>
        <p:nvSpPr>
          <p:cNvPr id="481" name="Google Shape;481;p36"/>
          <p:cNvSpPr txBox="1"/>
          <p:nvPr/>
        </p:nvSpPr>
        <p:spPr>
          <a:xfrm>
            <a:off x="658150" y="3173163"/>
            <a:ext cx="5222700" cy="3843000"/>
          </a:xfrm>
          <a:prstGeom prst="rect">
            <a:avLst/>
          </a:prstGeom>
          <a:noFill/>
          <a:ln>
            <a:noFill/>
          </a:ln>
        </p:spPr>
        <p:txBody>
          <a:bodyPr anchorCtr="0" anchor="t" bIns="91425" lIns="91425" spcFirstLastPara="1" rIns="91425" wrap="square" tIns="91425">
            <a:noAutofit/>
          </a:bodyPr>
          <a:lstStyle/>
          <a:p>
            <a:pPr indent="-431800" lvl="0" marL="457200" rtl="0" algn="l">
              <a:spcBef>
                <a:spcPts val="0"/>
              </a:spcBef>
              <a:spcAft>
                <a:spcPts val="0"/>
              </a:spcAft>
              <a:buClr>
                <a:schemeClr val="dk1"/>
              </a:buClr>
              <a:buSzPts val="3200"/>
              <a:buFont typeface="Calibri"/>
              <a:buChar char="●"/>
            </a:pPr>
            <a:r>
              <a:rPr lang="en-US" sz="3200">
                <a:solidFill>
                  <a:schemeClr val="dk1"/>
                </a:solidFill>
                <a:latin typeface="Calibri"/>
                <a:ea typeface="Calibri"/>
                <a:cs typeface="Calibri"/>
                <a:sym typeface="Calibri"/>
              </a:rPr>
              <a:t>Food quality is main driver for overall satisfaction</a:t>
            </a:r>
            <a:endParaRPr sz="3200">
              <a:solidFill>
                <a:schemeClr val="dk1"/>
              </a:solidFill>
              <a:latin typeface="Calibri"/>
              <a:ea typeface="Calibri"/>
              <a:cs typeface="Calibri"/>
              <a:sym typeface="Calibri"/>
            </a:endParaRPr>
          </a:p>
          <a:p>
            <a:pPr indent="-431800" lvl="0" marL="457200" rtl="0" algn="l">
              <a:spcBef>
                <a:spcPts val="0"/>
              </a:spcBef>
              <a:spcAft>
                <a:spcPts val="0"/>
              </a:spcAft>
              <a:buClr>
                <a:schemeClr val="dk1"/>
              </a:buClr>
              <a:buSzPts val="3200"/>
              <a:buFont typeface="Calibri"/>
              <a:buChar char="●"/>
            </a:pPr>
            <a:r>
              <a:rPr lang="en-US" sz="3200">
                <a:solidFill>
                  <a:schemeClr val="dk1"/>
                </a:solidFill>
                <a:latin typeface="Calibri"/>
                <a:ea typeface="Calibri"/>
                <a:cs typeface="Calibri"/>
                <a:sym typeface="Calibri"/>
              </a:rPr>
              <a:t>Service-related issues correlate highly with negative reviews</a:t>
            </a:r>
            <a:endParaRPr sz="3200">
              <a:solidFill>
                <a:schemeClr val="dk1"/>
              </a:solidFill>
              <a:latin typeface="Calibri"/>
              <a:ea typeface="Calibri"/>
              <a:cs typeface="Calibri"/>
              <a:sym typeface="Calibri"/>
            </a:endParaRPr>
          </a:p>
          <a:p>
            <a:pPr indent="-431800" lvl="0" marL="457200" rtl="0" algn="l">
              <a:spcBef>
                <a:spcPts val="0"/>
              </a:spcBef>
              <a:spcAft>
                <a:spcPts val="0"/>
              </a:spcAft>
              <a:buClr>
                <a:schemeClr val="dk1"/>
              </a:buClr>
              <a:buSzPts val="3200"/>
              <a:buFont typeface="Calibri"/>
              <a:buChar char="●"/>
            </a:pPr>
            <a:r>
              <a:rPr lang="en-US" sz="3200">
                <a:solidFill>
                  <a:schemeClr val="dk1"/>
                </a:solidFill>
                <a:latin typeface="Calibri"/>
                <a:ea typeface="Calibri"/>
                <a:cs typeface="Calibri"/>
                <a:sym typeface="Calibri"/>
              </a:rPr>
              <a:t>Neutral review are operational issues and logistics</a:t>
            </a:r>
            <a:endParaRPr sz="3200">
              <a:solidFill>
                <a:schemeClr val="dk1"/>
              </a:solidFill>
              <a:latin typeface="Calibri"/>
              <a:ea typeface="Calibri"/>
              <a:cs typeface="Calibri"/>
              <a:sym typeface="Calibri"/>
            </a:endParaRPr>
          </a:p>
          <a:p>
            <a:pPr indent="0" lvl="0" marL="0" rtl="0" algn="l">
              <a:spcBef>
                <a:spcPts val="0"/>
              </a:spcBef>
              <a:spcAft>
                <a:spcPts val="0"/>
              </a:spcAft>
              <a:buNone/>
            </a:pPr>
            <a:r>
              <a:t/>
            </a:r>
            <a:endParaRPr sz="3200">
              <a:solidFill>
                <a:schemeClr val="dk1"/>
              </a:solidFill>
              <a:latin typeface="Calibri"/>
              <a:ea typeface="Calibri"/>
              <a:cs typeface="Calibri"/>
              <a:sym typeface="Calibri"/>
            </a:endParaRPr>
          </a:p>
        </p:txBody>
      </p:sp>
      <p:sp>
        <p:nvSpPr>
          <p:cNvPr id="482" name="Google Shape;482;p36"/>
          <p:cNvSpPr/>
          <p:nvPr/>
        </p:nvSpPr>
        <p:spPr>
          <a:xfrm>
            <a:off x="6810175" y="1909925"/>
            <a:ext cx="4445100" cy="781500"/>
          </a:xfrm>
          <a:prstGeom prst="roundRect">
            <a:avLst>
              <a:gd fmla="val 16667" name="adj"/>
            </a:avLst>
          </a:prstGeom>
          <a:solidFill>
            <a:srgbClr val="BB830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483" name="Google Shape;483;p36"/>
          <p:cNvSpPr txBox="1"/>
          <p:nvPr/>
        </p:nvSpPr>
        <p:spPr>
          <a:xfrm>
            <a:off x="7020663" y="1927163"/>
            <a:ext cx="5614500" cy="89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3200">
                <a:solidFill>
                  <a:schemeClr val="lt1"/>
                </a:solidFill>
                <a:latin typeface="Calibri"/>
                <a:ea typeface="Calibri"/>
                <a:cs typeface="Calibri"/>
                <a:sym typeface="Calibri"/>
              </a:rPr>
              <a:t>Cuisine</a:t>
            </a:r>
            <a:r>
              <a:rPr b="1" lang="en-US" sz="3200">
                <a:solidFill>
                  <a:schemeClr val="lt1"/>
                </a:solidFill>
                <a:latin typeface="Calibri"/>
                <a:ea typeface="Calibri"/>
                <a:cs typeface="Calibri"/>
                <a:sym typeface="Calibri"/>
              </a:rPr>
              <a:t> Classification</a:t>
            </a:r>
            <a:endParaRPr b="1" sz="3200">
              <a:solidFill>
                <a:schemeClr val="lt1"/>
              </a:solidFill>
              <a:latin typeface="Calibri"/>
              <a:ea typeface="Calibri"/>
              <a:cs typeface="Calibri"/>
              <a:sym typeface="Calibri"/>
            </a:endParaRPr>
          </a:p>
        </p:txBody>
      </p:sp>
      <p:sp>
        <p:nvSpPr>
          <p:cNvPr id="484" name="Google Shape;484;p36"/>
          <p:cNvSpPr/>
          <p:nvPr/>
        </p:nvSpPr>
        <p:spPr>
          <a:xfrm>
            <a:off x="12901600" y="1909925"/>
            <a:ext cx="4445100" cy="781500"/>
          </a:xfrm>
          <a:prstGeom prst="roundRect">
            <a:avLst>
              <a:gd fmla="val 16667" name="adj"/>
            </a:avLst>
          </a:prstGeom>
          <a:solidFill>
            <a:srgbClr val="BB830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485" name="Google Shape;485;p36"/>
          <p:cNvSpPr txBox="1"/>
          <p:nvPr/>
        </p:nvSpPr>
        <p:spPr>
          <a:xfrm>
            <a:off x="13425675" y="1927175"/>
            <a:ext cx="3794100" cy="89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3200">
                <a:solidFill>
                  <a:schemeClr val="lt1"/>
                </a:solidFill>
                <a:latin typeface="Calibri"/>
                <a:ea typeface="Calibri"/>
                <a:cs typeface="Calibri"/>
                <a:sym typeface="Calibri"/>
              </a:rPr>
              <a:t>State Classification</a:t>
            </a:r>
            <a:endParaRPr b="1" sz="3200">
              <a:solidFill>
                <a:schemeClr val="lt1"/>
              </a:solidFill>
              <a:latin typeface="Calibri"/>
              <a:ea typeface="Calibri"/>
              <a:cs typeface="Calibri"/>
              <a:sym typeface="Calibri"/>
            </a:endParaRPr>
          </a:p>
        </p:txBody>
      </p:sp>
      <p:sp>
        <p:nvSpPr>
          <p:cNvPr id="486" name="Google Shape;486;p36"/>
          <p:cNvSpPr txBox="1"/>
          <p:nvPr/>
        </p:nvSpPr>
        <p:spPr>
          <a:xfrm>
            <a:off x="6748638" y="2900125"/>
            <a:ext cx="4755900" cy="6597900"/>
          </a:xfrm>
          <a:prstGeom prst="rect">
            <a:avLst/>
          </a:prstGeom>
          <a:noFill/>
          <a:ln>
            <a:noFill/>
          </a:ln>
        </p:spPr>
        <p:txBody>
          <a:bodyPr anchorCtr="0" anchor="t" bIns="91425" lIns="91425" spcFirstLastPara="1" rIns="91425" wrap="square" tIns="91425">
            <a:noAutofit/>
          </a:bodyPr>
          <a:lstStyle/>
          <a:p>
            <a:pPr indent="-431800" lvl="0" marL="457200" rtl="0" algn="l">
              <a:spcBef>
                <a:spcPts val="0"/>
              </a:spcBef>
              <a:spcAft>
                <a:spcPts val="0"/>
              </a:spcAft>
              <a:buClr>
                <a:schemeClr val="dk1"/>
              </a:buClr>
              <a:buSzPts val="3200"/>
              <a:buFont typeface="Calibri"/>
              <a:buChar char="●"/>
            </a:pPr>
            <a:r>
              <a:rPr lang="en-US" sz="3200">
                <a:solidFill>
                  <a:schemeClr val="dk1"/>
                </a:solidFill>
                <a:latin typeface="Calibri"/>
                <a:ea typeface="Calibri"/>
                <a:cs typeface="Calibri"/>
                <a:sym typeface="Calibri"/>
              </a:rPr>
              <a:t>Cuisine emphasize food quality and specific dishes</a:t>
            </a:r>
            <a:endParaRPr sz="3200">
              <a:solidFill>
                <a:schemeClr val="dk1"/>
              </a:solidFill>
              <a:latin typeface="Calibri"/>
              <a:ea typeface="Calibri"/>
              <a:cs typeface="Calibri"/>
              <a:sym typeface="Calibri"/>
            </a:endParaRPr>
          </a:p>
          <a:p>
            <a:pPr indent="-431800" lvl="0" marL="457200" rtl="0" algn="l">
              <a:spcBef>
                <a:spcPts val="0"/>
              </a:spcBef>
              <a:spcAft>
                <a:spcPts val="0"/>
              </a:spcAft>
              <a:buClr>
                <a:schemeClr val="dk1"/>
              </a:buClr>
              <a:buSzPts val="3200"/>
              <a:buFont typeface="Calibri"/>
              <a:buChar char="●"/>
            </a:pPr>
            <a:r>
              <a:rPr lang="en-US" sz="3200">
                <a:solidFill>
                  <a:schemeClr val="dk1"/>
                </a:solidFill>
                <a:latin typeface="Calibri"/>
                <a:ea typeface="Calibri"/>
                <a:cs typeface="Calibri"/>
                <a:sym typeface="Calibri"/>
              </a:rPr>
              <a:t>Customers interact differently depending on cuisines</a:t>
            </a:r>
            <a:endParaRPr sz="3200">
              <a:solidFill>
                <a:schemeClr val="dk1"/>
              </a:solidFill>
              <a:latin typeface="Calibri"/>
              <a:ea typeface="Calibri"/>
              <a:cs typeface="Calibri"/>
              <a:sym typeface="Calibri"/>
            </a:endParaRPr>
          </a:p>
          <a:p>
            <a:pPr indent="-431800" lvl="0" marL="457200" rtl="0" algn="l">
              <a:spcBef>
                <a:spcPts val="0"/>
              </a:spcBef>
              <a:spcAft>
                <a:spcPts val="0"/>
              </a:spcAft>
              <a:buClr>
                <a:schemeClr val="dk1"/>
              </a:buClr>
              <a:buSzPts val="3200"/>
              <a:buFont typeface="Calibri"/>
              <a:buChar char="●"/>
            </a:pPr>
            <a:r>
              <a:rPr b="1" lang="en-US" sz="3200" u="sng">
                <a:solidFill>
                  <a:schemeClr val="dk1"/>
                </a:solidFill>
                <a:latin typeface="Calibri"/>
                <a:ea typeface="Calibri"/>
                <a:cs typeface="Calibri"/>
                <a:sym typeface="Calibri"/>
              </a:rPr>
              <a:t>American:</a:t>
            </a:r>
            <a:endParaRPr b="1" sz="3200" u="sng">
              <a:solidFill>
                <a:schemeClr val="dk1"/>
              </a:solidFill>
              <a:latin typeface="Calibri"/>
              <a:ea typeface="Calibri"/>
              <a:cs typeface="Calibri"/>
              <a:sym typeface="Calibri"/>
            </a:endParaRPr>
          </a:p>
          <a:p>
            <a:pPr indent="0" lvl="0" marL="0" rtl="0" algn="l">
              <a:spcBef>
                <a:spcPts val="0"/>
              </a:spcBef>
              <a:spcAft>
                <a:spcPts val="0"/>
              </a:spcAft>
              <a:buNone/>
            </a:pPr>
            <a:r>
              <a:rPr lang="en-US" sz="3200">
                <a:solidFill>
                  <a:schemeClr val="dk1"/>
                </a:solidFill>
                <a:latin typeface="Calibri"/>
                <a:ea typeface="Calibri"/>
                <a:cs typeface="Calibri"/>
                <a:sym typeface="Calibri"/>
              </a:rPr>
              <a:t>Emphasize brunch specials and happy hour</a:t>
            </a:r>
            <a:endParaRPr sz="3200">
              <a:solidFill>
                <a:schemeClr val="dk1"/>
              </a:solidFill>
              <a:latin typeface="Calibri"/>
              <a:ea typeface="Calibri"/>
              <a:cs typeface="Calibri"/>
              <a:sym typeface="Calibri"/>
            </a:endParaRPr>
          </a:p>
          <a:p>
            <a:pPr indent="-431800" lvl="0" marL="457200" rtl="0" algn="l">
              <a:spcBef>
                <a:spcPts val="0"/>
              </a:spcBef>
              <a:spcAft>
                <a:spcPts val="0"/>
              </a:spcAft>
              <a:buClr>
                <a:schemeClr val="dk1"/>
              </a:buClr>
              <a:buSzPts val="3200"/>
              <a:buFont typeface="Calibri"/>
              <a:buChar char="●"/>
            </a:pPr>
            <a:r>
              <a:rPr b="1" lang="en-US" sz="3200" u="sng">
                <a:solidFill>
                  <a:schemeClr val="dk1"/>
                </a:solidFill>
                <a:latin typeface="Calibri"/>
                <a:ea typeface="Calibri"/>
                <a:cs typeface="Calibri"/>
                <a:sym typeface="Calibri"/>
              </a:rPr>
              <a:t>Italian:</a:t>
            </a:r>
            <a:endParaRPr b="1" sz="3200" u="sng">
              <a:solidFill>
                <a:schemeClr val="dk1"/>
              </a:solidFill>
              <a:latin typeface="Calibri"/>
              <a:ea typeface="Calibri"/>
              <a:cs typeface="Calibri"/>
              <a:sym typeface="Calibri"/>
            </a:endParaRPr>
          </a:p>
          <a:p>
            <a:pPr indent="0" lvl="0" marL="0" rtl="0" algn="l">
              <a:spcBef>
                <a:spcPts val="0"/>
              </a:spcBef>
              <a:spcAft>
                <a:spcPts val="0"/>
              </a:spcAft>
              <a:buNone/>
            </a:pPr>
            <a:r>
              <a:rPr lang="en-US" sz="3200">
                <a:solidFill>
                  <a:schemeClr val="dk1"/>
                </a:solidFill>
                <a:latin typeface="Calibri"/>
                <a:ea typeface="Calibri"/>
                <a:cs typeface="Calibri"/>
                <a:sym typeface="Calibri"/>
              </a:rPr>
              <a:t>Expand gluten-free options</a:t>
            </a:r>
            <a:endParaRPr sz="3200">
              <a:solidFill>
                <a:schemeClr val="dk1"/>
              </a:solidFill>
              <a:latin typeface="Calibri"/>
              <a:ea typeface="Calibri"/>
              <a:cs typeface="Calibri"/>
              <a:sym typeface="Calibri"/>
            </a:endParaRPr>
          </a:p>
          <a:p>
            <a:pPr indent="-431800" lvl="0" marL="457200" rtl="0" algn="l">
              <a:spcBef>
                <a:spcPts val="0"/>
              </a:spcBef>
              <a:spcAft>
                <a:spcPts val="0"/>
              </a:spcAft>
              <a:buClr>
                <a:schemeClr val="dk1"/>
              </a:buClr>
              <a:buSzPts val="3200"/>
              <a:buFont typeface="Calibri"/>
              <a:buChar char="●"/>
            </a:pPr>
            <a:r>
              <a:rPr b="1" lang="en-US" sz="3200" u="sng">
                <a:solidFill>
                  <a:schemeClr val="dk1"/>
                </a:solidFill>
                <a:latin typeface="Calibri"/>
                <a:ea typeface="Calibri"/>
                <a:cs typeface="Calibri"/>
                <a:sym typeface="Calibri"/>
              </a:rPr>
              <a:t>Chinese:</a:t>
            </a:r>
            <a:endParaRPr b="1" sz="3200" u="sng">
              <a:solidFill>
                <a:schemeClr val="dk1"/>
              </a:solidFill>
              <a:latin typeface="Calibri"/>
              <a:ea typeface="Calibri"/>
              <a:cs typeface="Calibri"/>
              <a:sym typeface="Calibri"/>
            </a:endParaRPr>
          </a:p>
          <a:p>
            <a:pPr indent="0" lvl="0" marL="0" rtl="0" algn="l">
              <a:spcBef>
                <a:spcPts val="0"/>
              </a:spcBef>
              <a:spcAft>
                <a:spcPts val="0"/>
              </a:spcAft>
              <a:buNone/>
            </a:pPr>
            <a:r>
              <a:rPr lang="en-US" sz="3200">
                <a:solidFill>
                  <a:schemeClr val="dk1"/>
                </a:solidFill>
                <a:latin typeface="Calibri"/>
                <a:ea typeface="Calibri"/>
                <a:cs typeface="Calibri"/>
                <a:sym typeface="Calibri"/>
              </a:rPr>
              <a:t>Improve quality of service</a:t>
            </a:r>
            <a:endParaRPr sz="3200">
              <a:solidFill>
                <a:schemeClr val="dk1"/>
              </a:solidFill>
              <a:latin typeface="Calibri"/>
              <a:ea typeface="Calibri"/>
              <a:cs typeface="Calibri"/>
              <a:sym typeface="Calibri"/>
            </a:endParaRPr>
          </a:p>
        </p:txBody>
      </p:sp>
      <p:sp>
        <p:nvSpPr>
          <p:cNvPr id="487" name="Google Shape;487;p36"/>
          <p:cNvSpPr txBox="1"/>
          <p:nvPr/>
        </p:nvSpPr>
        <p:spPr>
          <a:xfrm>
            <a:off x="12517750" y="2900125"/>
            <a:ext cx="5222700" cy="5306100"/>
          </a:xfrm>
          <a:prstGeom prst="rect">
            <a:avLst/>
          </a:prstGeom>
          <a:noFill/>
          <a:ln>
            <a:noFill/>
          </a:ln>
        </p:spPr>
        <p:txBody>
          <a:bodyPr anchorCtr="0" anchor="t" bIns="91425" lIns="91425" spcFirstLastPara="1" rIns="91425" wrap="square" tIns="91425">
            <a:noAutofit/>
          </a:bodyPr>
          <a:lstStyle/>
          <a:p>
            <a:pPr indent="-431800" lvl="0" marL="457200" rtl="0" algn="l">
              <a:spcBef>
                <a:spcPts val="0"/>
              </a:spcBef>
              <a:spcAft>
                <a:spcPts val="0"/>
              </a:spcAft>
              <a:buClr>
                <a:schemeClr val="dk1"/>
              </a:buClr>
              <a:buSzPts val="3200"/>
              <a:buFont typeface="Calibri"/>
              <a:buChar char="●"/>
            </a:pPr>
            <a:r>
              <a:rPr lang="en-US" sz="3200">
                <a:solidFill>
                  <a:schemeClr val="dk1"/>
                </a:solidFill>
                <a:latin typeface="Calibri"/>
                <a:ea typeface="Calibri"/>
                <a:cs typeface="Calibri"/>
                <a:sym typeface="Calibri"/>
              </a:rPr>
              <a:t>Cuisine preference differ by state. Restaurant critique business strategies to meet customer preferences in different locations</a:t>
            </a:r>
            <a:endParaRPr sz="3200">
              <a:solidFill>
                <a:schemeClr val="dk1"/>
              </a:solidFill>
              <a:latin typeface="Calibri"/>
              <a:ea typeface="Calibri"/>
              <a:cs typeface="Calibri"/>
              <a:sym typeface="Calibri"/>
            </a:endParaRPr>
          </a:p>
          <a:p>
            <a:pPr indent="-431800" lvl="0" marL="457200" rtl="0" algn="l">
              <a:spcBef>
                <a:spcPts val="0"/>
              </a:spcBef>
              <a:spcAft>
                <a:spcPts val="0"/>
              </a:spcAft>
              <a:buClr>
                <a:schemeClr val="dk1"/>
              </a:buClr>
              <a:buSzPts val="3200"/>
              <a:buFont typeface="Calibri"/>
              <a:buChar char="●"/>
            </a:pPr>
            <a:r>
              <a:rPr b="1" lang="en-US" sz="3200" u="sng">
                <a:solidFill>
                  <a:schemeClr val="dk1"/>
                </a:solidFill>
                <a:latin typeface="Calibri"/>
                <a:ea typeface="Calibri"/>
                <a:cs typeface="Calibri"/>
                <a:sym typeface="Calibri"/>
              </a:rPr>
              <a:t>Florida:</a:t>
            </a:r>
            <a:endParaRPr b="1" sz="3200" u="sng">
              <a:solidFill>
                <a:schemeClr val="dk1"/>
              </a:solidFill>
              <a:latin typeface="Calibri"/>
              <a:ea typeface="Calibri"/>
              <a:cs typeface="Calibri"/>
              <a:sym typeface="Calibri"/>
            </a:endParaRPr>
          </a:p>
          <a:p>
            <a:pPr indent="0" lvl="0" marL="0" rtl="0" algn="l">
              <a:spcBef>
                <a:spcPts val="0"/>
              </a:spcBef>
              <a:spcAft>
                <a:spcPts val="0"/>
              </a:spcAft>
              <a:buNone/>
            </a:pPr>
            <a:r>
              <a:rPr lang="en-US" sz="3200">
                <a:solidFill>
                  <a:schemeClr val="dk1"/>
                </a:solidFill>
                <a:latin typeface="Calibri"/>
                <a:ea typeface="Calibri"/>
                <a:cs typeface="Calibri"/>
                <a:sym typeface="Calibri"/>
              </a:rPr>
              <a:t>Improve outdoor seating options</a:t>
            </a:r>
            <a:endParaRPr sz="3200">
              <a:solidFill>
                <a:schemeClr val="dk1"/>
              </a:solidFill>
              <a:latin typeface="Calibri"/>
              <a:ea typeface="Calibri"/>
              <a:cs typeface="Calibri"/>
              <a:sym typeface="Calibri"/>
            </a:endParaRPr>
          </a:p>
          <a:p>
            <a:pPr indent="0" lvl="0" marL="0" rtl="0" algn="l">
              <a:spcBef>
                <a:spcPts val="0"/>
              </a:spcBef>
              <a:spcAft>
                <a:spcPts val="0"/>
              </a:spcAft>
              <a:buNone/>
            </a:pPr>
            <a:r>
              <a:rPr lang="en-US" sz="3200">
                <a:solidFill>
                  <a:schemeClr val="dk1"/>
                </a:solidFill>
                <a:latin typeface="Calibri"/>
                <a:ea typeface="Calibri"/>
                <a:cs typeface="Calibri"/>
                <a:sym typeface="Calibri"/>
              </a:rPr>
              <a:t>Offer more brunch specials</a:t>
            </a:r>
            <a:endParaRPr sz="3200">
              <a:solidFill>
                <a:schemeClr val="dk1"/>
              </a:solidFill>
              <a:latin typeface="Calibri"/>
              <a:ea typeface="Calibri"/>
              <a:cs typeface="Calibri"/>
              <a:sym typeface="Calibri"/>
            </a:endParaRPr>
          </a:p>
          <a:p>
            <a:pPr indent="-431800" lvl="0" marL="457200" rtl="0" algn="l">
              <a:spcBef>
                <a:spcPts val="0"/>
              </a:spcBef>
              <a:spcAft>
                <a:spcPts val="0"/>
              </a:spcAft>
              <a:buClr>
                <a:schemeClr val="dk1"/>
              </a:buClr>
              <a:buSzPts val="3200"/>
              <a:buFont typeface="Calibri"/>
              <a:buChar char="●"/>
            </a:pPr>
            <a:r>
              <a:rPr b="1" lang="en-US" sz="3200" u="sng">
                <a:solidFill>
                  <a:schemeClr val="dk1"/>
                </a:solidFill>
                <a:latin typeface="Calibri"/>
                <a:ea typeface="Calibri"/>
                <a:cs typeface="Calibri"/>
                <a:sym typeface="Calibri"/>
              </a:rPr>
              <a:t>Pennsylvania:</a:t>
            </a:r>
            <a:endParaRPr b="1" sz="3200" u="sng">
              <a:solidFill>
                <a:schemeClr val="dk1"/>
              </a:solidFill>
              <a:latin typeface="Calibri"/>
              <a:ea typeface="Calibri"/>
              <a:cs typeface="Calibri"/>
              <a:sym typeface="Calibri"/>
            </a:endParaRPr>
          </a:p>
          <a:p>
            <a:pPr indent="0" lvl="0" marL="0" rtl="0" algn="l">
              <a:spcBef>
                <a:spcPts val="0"/>
              </a:spcBef>
              <a:spcAft>
                <a:spcPts val="0"/>
              </a:spcAft>
              <a:buNone/>
            </a:pPr>
            <a:r>
              <a:rPr lang="en-US" sz="3200">
                <a:solidFill>
                  <a:schemeClr val="dk1"/>
                </a:solidFill>
                <a:latin typeface="Calibri"/>
                <a:ea typeface="Calibri"/>
                <a:cs typeface="Calibri"/>
                <a:sym typeface="Calibri"/>
              </a:rPr>
              <a:t>Parking situation (urban restaurants)</a:t>
            </a:r>
            <a:endParaRPr sz="3200">
              <a:solidFill>
                <a:schemeClr val="dk1"/>
              </a:solidFill>
              <a:latin typeface="Calibri"/>
              <a:ea typeface="Calibri"/>
              <a:cs typeface="Calibri"/>
              <a:sym typeface="Calibri"/>
            </a:endParaRPr>
          </a:p>
          <a:p>
            <a:pPr indent="0" lvl="0" marL="0" rtl="0" algn="l">
              <a:spcBef>
                <a:spcPts val="0"/>
              </a:spcBef>
              <a:spcAft>
                <a:spcPts val="0"/>
              </a:spcAft>
              <a:buNone/>
            </a:pPr>
            <a:r>
              <a:rPr lang="en-US" sz="3200">
                <a:solidFill>
                  <a:schemeClr val="dk1"/>
                </a:solidFill>
                <a:latin typeface="Calibri"/>
                <a:ea typeface="Calibri"/>
                <a:cs typeface="Calibri"/>
                <a:sym typeface="Calibri"/>
              </a:rPr>
              <a:t>Service quality</a:t>
            </a:r>
            <a:endParaRPr sz="3200">
              <a:solidFill>
                <a:schemeClr val="dk1"/>
              </a:solidFill>
              <a:latin typeface="Calibri"/>
              <a:ea typeface="Calibri"/>
              <a:cs typeface="Calibri"/>
              <a:sym typeface="Calibri"/>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9B6A3"/>
        </a:solidFill>
      </p:bgPr>
    </p:bg>
    <p:spTree>
      <p:nvGrpSpPr>
        <p:cNvPr id="491" name="Shape 491"/>
        <p:cNvGrpSpPr/>
        <p:nvPr/>
      </p:nvGrpSpPr>
      <p:grpSpPr>
        <a:xfrm>
          <a:off x="0" y="0"/>
          <a:ext cx="0" cy="0"/>
          <a:chOff x="0" y="0"/>
          <a:chExt cx="0" cy="0"/>
        </a:xfrm>
      </p:grpSpPr>
      <p:grpSp>
        <p:nvGrpSpPr>
          <p:cNvPr id="492" name="Google Shape;492;p37"/>
          <p:cNvGrpSpPr/>
          <p:nvPr/>
        </p:nvGrpSpPr>
        <p:grpSpPr>
          <a:xfrm>
            <a:off x="-3147972" y="-566082"/>
            <a:ext cx="7638530" cy="7638530"/>
            <a:chOff x="0" y="0"/>
            <a:chExt cx="812800" cy="812800"/>
          </a:xfrm>
        </p:grpSpPr>
        <p:sp>
          <p:nvSpPr>
            <p:cNvPr id="493" name="Google Shape;493;p37"/>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687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37"/>
            <p:cNvSpPr txBox="1"/>
            <p:nvPr/>
          </p:nvSpPr>
          <p:spPr>
            <a:xfrm>
              <a:off x="76200" y="47625"/>
              <a:ext cx="660400" cy="688975"/>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495" name="Google Shape;495;p37"/>
          <p:cNvSpPr/>
          <p:nvPr/>
        </p:nvSpPr>
        <p:spPr>
          <a:xfrm>
            <a:off x="671292" y="2718878"/>
            <a:ext cx="6533216" cy="6347969"/>
          </a:xfrm>
          <a:custGeom>
            <a:rect b="b" l="l" r="r" t="t"/>
            <a:pathLst>
              <a:path extrusionOk="0" h="812800" w="836519">
                <a:moveTo>
                  <a:pt x="418260" y="0"/>
                </a:moveTo>
                <a:cubicBezTo>
                  <a:pt x="187261" y="0"/>
                  <a:pt x="0" y="181951"/>
                  <a:pt x="0" y="406400"/>
                </a:cubicBezTo>
                <a:cubicBezTo>
                  <a:pt x="0" y="630849"/>
                  <a:pt x="187261" y="812800"/>
                  <a:pt x="418260" y="812800"/>
                </a:cubicBezTo>
                <a:cubicBezTo>
                  <a:pt x="649258" y="812800"/>
                  <a:pt x="836519" y="630849"/>
                  <a:pt x="836519" y="406400"/>
                </a:cubicBezTo>
                <a:cubicBezTo>
                  <a:pt x="836519" y="181951"/>
                  <a:pt x="649258" y="0"/>
                  <a:pt x="418260" y="0"/>
                </a:cubicBezTo>
                <a:close/>
              </a:path>
            </a:pathLst>
          </a:custGeom>
          <a:blipFill rotWithShape="1">
            <a:blip r:embed="rId3">
              <a:alphaModFix/>
            </a:blip>
            <a:stretch>
              <a:fillRect b="0" l="-15762" r="-45504"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37"/>
          <p:cNvSpPr/>
          <p:nvPr/>
        </p:nvSpPr>
        <p:spPr>
          <a:xfrm>
            <a:off x="5537436" y="6070916"/>
            <a:ext cx="4529875" cy="3187384"/>
          </a:xfrm>
          <a:custGeom>
            <a:rect b="b" l="l" r="r" t="t"/>
            <a:pathLst>
              <a:path extrusionOk="0" h="3187384" w="4529875">
                <a:moveTo>
                  <a:pt x="0" y="0"/>
                </a:moveTo>
                <a:lnTo>
                  <a:pt x="4529874" y="0"/>
                </a:lnTo>
                <a:lnTo>
                  <a:pt x="4529874" y="3187384"/>
                </a:lnTo>
                <a:lnTo>
                  <a:pt x="0" y="3187384"/>
                </a:lnTo>
                <a:lnTo>
                  <a:pt x="0" y="0"/>
                </a:lnTo>
                <a:close/>
              </a:path>
            </a:pathLst>
          </a:custGeom>
          <a:blipFill rotWithShape="1">
            <a:blip r:embed="rId4">
              <a:alphaModFix/>
            </a:blip>
            <a:stretch>
              <a:fillRect b="0" l="0" r="0" t="0"/>
            </a:stretch>
          </a:blipFill>
          <a:ln>
            <a:noFill/>
          </a:ln>
        </p:spPr>
      </p:sp>
      <p:sp>
        <p:nvSpPr>
          <p:cNvPr id="497" name="Google Shape;497;p37"/>
          <p:cNvSpPr txBox="1"/>
          <p:nvPr/>
        </p:nvSpPr>
        <p:spPr>
          <a:xfrm>
            <a:off x="6412210" y="2246468"/>
            <a:ext cx="10367100" cy="2816400"/>
          </a:xfrm>
          <a:prstGeom prst="rect">
            <a:avLst/>
          </a:prstGeom>
          <a:noFill/>
          <a:ln>
            <a:noFill/>
          </a:ln>
        </p:spPr>
        <p:txBody>
          <a:bodyPr anchorCtr="0" anchor="t" bIns="0" lIns="0" spcFirstLastPara="1" rIns="0" wrap="square" tIns="0">
            <a:spAutoFit/>
          </a:bodyPr>
          <a:lstStyle/>
          <a:p>
            <a:pPr indent="0" lvl="0" marL="0" marR="0" rtl="0" algn="r">
              <a:lnSpc>
                <a:spcPct val="111001"/>
              </a:lnSpc>
              <a:spcBef>
                <a:spcPts val="0"/>
              </a:spcBef>
              <a:spcAft>
                <a:spcPts val="0"/>
              </a:spcAft>
              <a:buNone/>
            </a:pPr>
            <a:r>
              <a:rPr b="0" i="0" lang="en-US" sz="18297" u="none" cap="none" strike="noStrike">
                <a:solidFill>
                  <a:srgbClr val="FFFFFF"/>
                </a:solidFill>
                <a:latin typeface="Anton"/>
                <a:ea typeface="Anton"/>
                <a:cs typeface="Anton"/>
                <a:sym typeface="Anton"/>
              </a:rPr>
              <a:t>THANK YOU!</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9B6A3"/>
        </a:solidFill>
      </p:bgPr>
    </p:bg>
    <p:spTree>
      <p:nvGrpSpPr>
        <p:cNvPr id="140" name="Shape 140"/>
        <p:cNvGrpSpPr/>
        <p:nvPr/>
      </p:nvGrpSpPr>
      <p:grpSpPr>
        <a:xfrm>
          <a:off x="0" y="0"/>
          <a:ext cx="0" cy="0"/>
          <a:chOff x="0" y="0"/>
          <a:chExt cx="0" cy="0"/>
        </a:xfrm>
      </p:grpSpPr>
      <p:grpSp>
        <p:nvGrpSpPr>
          <p:cNvPr id="141" name="Google Shape;141;p15"/>
          <p:cNvGrpSpPr/>
          <p:nvPr/>
        </p:nvGrpSpPr>
        <p:grpSpPr>
          <a:xfrm>
            <a:off x="15218281" y="-1041387"/>
            <a:ext cx="4082038" cy="4082038"/>
            <a:chOff x="0" y="0"/>
            <a:chExt cx="812800" cy="812800"/>
          </a:xfrm>
        </p:grpSpPr>
        <p:sp>
          <p:nvSpPr>
            <p:cNvPr id="142" name="Google Shape;142;p15"/>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687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5"/>
            <p:cNvSpPr txBox="1"/>
            <p:nvPr/>
          </p:nvSpPr>
          <p:spPr>
            <a:xfrm>
              <a:off x="76200" y="47625"/>
              <a:ext cx="660400" cy="688975"/>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44" name="Google Shape;144;p15"/>
          <p:cNvSpPr/>
          <p:nvPr/>
        </p:nvSpPr>
        <p:spPr>
          <a:xfrm>
            <a:off x="14543517" y="999632"/>
            <a:ext cx="1349528" cy="507281"/>
          </a:xfrm>
          <a:custGeom>
            <a:rect b="b" l="l" r="r" t="t"/>
            <a:pathLst>
              <a:path extrusionOk="0" h="507281" w="1349528">
                <a:moveTo>
                  <a:pt x="0" y="0"/>
                </a:moveTo>
                <a:lnTo>
                  <a:pt x="1349528" y="0"/>
                </a:lnTo>
                <a:lnTo>
                  <a:pt x="1349528" y="507280"/>
                </a:lnTo>
                <a:lnTo>
                  <a:pt x="0" y="507280"/>
                </a:lnTo>
                <a:lnTo>
                  <a:pt x="0" y="0"/>
                </a:lnTo>
                <a:close/>
              </a:path>
            </a:pathLst>
          </a:custGeom>
          <a:blipFill rotWithShape="1">
            <a:blip r:embed="rId3">
              <a:alphaModFix/>
            </a:blip>
            <a:stretch>
              <a:fillRect b="0" l="-48084" r="0" t="0"/>
            </a:stretch>
          </a:blipFill>
          <a:ln>
            <a:noFill/>
          </a:ln>
        </p:spPr>
      </p:sp>
      <p:sp>
        <p:nvSpPr>
          <p:cNvPr id="145" name="Google Shape;145;p15"/>
          <p:cNvSpPr/>
          <p:nvPr/>
        </p:nvSpPr>
        <p:spPr>
          <a:xfrm>
            <a:off x="1383156" y="2183415"/>
            <a:ext cx="6360017" cy="6360017"/>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rotWithShape="1">
            <a:blip r:embed="rId4">
              <a:alphaModFix/>
            </a:blip>
            <a:stretch>
              <a:fillRect b="0" l="0" r="-6913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6" name="Google Shape;146;p15"/>
          <p:cNvGrpSpPr/>
          <p:nvPr/>
        </p:nvGrpSpPr>
        <p:grpSpPr>
          <a:xfrm>
            <a:off x="1801170" y="1425008"/>
            <a:ext cx="5684632" cy="1434910"/>
            <a:chOff x="0" y="-28575"/>
            <a:chExt cx="1983283" cy="500619"/>
          </a:xfrm>
        </p:grpSpPr>
        <p:sp>
          <p:nvSpPr>
            <p:cNvPr id="147" name="Google Shape;147;p15"/>
            <p:cNvSpPr/>
            <p:nvPr/>
          </p:nvSpPr>
          <p:spPr>
            <a:xfrm>
              <a:off x="0" y="0"/>
              <a:ext cx="1983283" cy="472044"/>
            </a:xfrm>
            <a:custGeom>
              <a:rect b="b" l="l" r="r" t="t"/>
              <a:pathLst>
                <a:path extrusionOk="0" h="472044" w="1983283">
                  <a:moveTo>
                    <a:pt x="69457" y="0"/>
                  </a:moveTo>
                  <a:lnTo>
                    <a:pt x="1913826" y="0"/>
                  </a:lnTo>
                  <a:cubicBezTo>
                    <a:pt x="1932247" y="0"/>
                    <a:pt x="1949914" y="7318"/>
                    <a:pt x="1962940" y="20344"/>
                  </a:cubicBezTo>
                  <a:cubicBezTo>
                    <a:pt x="1975965" y="33369"/>
                    <a:pt x="1983283" y="51036"/>
                    <a:pt x="1983283" y="69457"/>
                  </a:cubicBezTo>
                  <a:lnTo>
                    <a:pt x="1983283" y="402587"/>
                  </a:lnTo>
                  <a:cubicBezTo>
                    <a:pt x="1983283" y="421008"/>
                    <a:pt x="1975965" y="438674"/>
                    <a:pt x="1962940" y="451700"/>
                  </a:cubicBezTo>
                  <a:cubicBezTo>
                    <a:pt x="1949914" y="464726"/>
                    <a:pt x="1932247" y="472044"/>
                    <a:pt x="1913826" y="472044"/>
                  </a:cubicBezTo>
                  <a:lnTo>
                    <a:pt x="69457" y="472044"/>
                  </a:lnTo>
                  <a:cubicBezTo>
                    <a:pt x="51036" y="472044"/>
                    <a:pt x="33369" y="464726"/>
                    <a:pt x="20344" y="451700"/>
                  </a:cubicBezTo>
                  <a:cubicBezTo>
                    <a:pt x="7318" y="438674"/>
                    <a:pt x="0" y="421008"/>
                    <a:pt x="0" y="402587"/>
                  </a:cubicBezTo>
                  <a:lnTo>
                    <a:pt x="0" y="69457"/>
                  </a:lnTo>
                  <a:cubicBezTo>
                    <a:pt x="0" y="51036"/>
                    <a:pt x="7318" y="33369"/>
                    <a:pt x="20344" y="20344"/>
                  </a:cubicBezTo>
                  <a:cubicBezTo>
                    <a:pt x="33369" y="7318"/>
                    <a:pt x="51036" y="0"/>
                    <a:pt x="69457" y="0"/>
                  </a:cubicBezTo>
                  <a:close/>
                </a:path>
              </a:pathLst>
            </a:custGeom>
            <a:solidFill>
              <a:srgbClr val="BB830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5"/>
            <p:cNvSpPr txBox="1"/>
            <p:nvPr/>
          </p:nvSpPr>
          <p:spPr>
            <a:xfrm>
              <a:off x="0" y="-28575"/>
              <a:ext cx="1983283" cy="500619"/>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49" name="Google Shape;149;p15"/>
          <p:cNvGrpSpPr/>
          <p:nvPr/>
        </p:nvGrpSpPr>
        <p:grpSpPr>
          <a:xfrm>
            <a:off x="5097313" y="6321508"/>
            <a:ext cx="2458579" cy="2458579"/>
            <a:chOff x="0" y="0"/>
            <a:chExt cx="812800" cy="812800"/>
          </a:xfrm>
        </p:grpSpPr>
        <p:sp>
          <p:nvSpPr>
            <p:cNvPr id="150" name="Google Shape;150;p15"/>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687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5"/>
            <p:cNvSpPr txBox="1"/>
            <p:nvPr/>
          </p:nvSpPr>
          <p:spPr>
            <a:xfrm>
              <a:off x="76200" y="47625"/>
              <a:ext cx="660400" cy="688975"/>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52" name="Google Shape;152;p15"/>
          <p:cNvSpPr/>
          <p:nvPr/>
        </p:nvSpPr>
        <p:spPr>
          <a:xfrm>
            <a:off x="5724824" y="6989371"/>
            <a:ext cx="1203557" cy="1205750"/>
          </a:xfrm>
          <a:custGeom>
            <a:rect b="b" l="l" r="r" t="t"/>
            <a:pathLst>
              <a:path extrusionOk="0" h="1205750" w="1203557">
                <a:moveTo>
                  <a:pt x="0" y="0"/>
                </a:moveTo>
                <a:lnTo>
                  <a:pt x="1203557" y="0"/>
                </a:lnTo>
                <a:lnTo>
                  <a:pt x="1203557" y="1205750"/>
                </a:lnTo>
                <a:lnTo>
                  <a:pt x="0" y="1205750"/>
                </a:lnTo>
                <a:lnTo>
                  <a:pt x="0" y="0"/>
                </a:lnTo>
                <a:close/>
              </a:path>
            </a:pathLst>
          </a:custGeom>
          <a:blipFill rotWithShape="1">
            <a:blip r:embed="rId5">
              <a:alphaModFix/>
            </a:blip>
            <a:stretch>
              <a:fillRect b="0" l="0" r="0" t="0"/>
            </a:stretch>
          </a:blipFill>
          <a:ln>
            <a:noFill/>
          </a:ln>
        </p:spPr>
      </p:sp>
      <p:sp>
        <p:nvSpPr>
          <p:cNvPr id="153" name="Google Shape;153;p15"/>
          <p:cNvSpPr txBox="1"/>
          <p:nvPr/>
        </p:nvSpPr>
        <p:spPr>
          <a:xfrm>
            <a:off x="8384724" y="1674800"/>
            <a:ext cx="9341400" cy="1468200"/>
          </a:xfrm>
          <a:prstGeom prst="rect">
            <a:avLst/>
          </a:prstGeom>
          <a:noFill/>
          <a:ln>
            <a:noFill/>
          </a:ln>
        </p:spPr>
        <p:txBody>
          <a:bodyPr anchorCtr="0" anchor="t" bIns="0" lIns="0" spcFirstLastPara="1" rIns="0" wrap="square" tIns="0">
            <a:spAutoFit/>
          </a:bodyPr>
          <a:lstStyle/>
          <a:p>
            <a:pPr indent="0" lvl="0" marL="0" marR="0" rtl="0" algn="l">
              <a:lnSpc>
                <a:spcPct val="110998"/>
              </a:lnSpc>
              <a:spcBef>
                <a:spcPts val="0"/>
              </a:spcBef>
              <a:spcAft>
                <a:spcPts val="0"/>
              </a:spcAft>
              <a:buNone/>
            </a:pPr>
            <a:r>
              <a:rPr lang="en-US" sz="9538">
                <a:solidFill>
                  <a:srgbClr val="FFFFFF"/>
                </a:solidFill>
                <a:latin typeface="Anton"/>
                <a:ea typeface="Anton"/>
                <a:cs typeface="Anton"/>
                <a:sym typeface="Anton"/>
              </a:rPr>
              <a:t>BUSINESS PROBLEM</a:t>
            </a:r>
            <a:endParaRPr/>
          </a:p>
        </p:txBody>
      </p:sp>
      <p:sp>
        <p:nvSpPr>
          <p:cNvPr id="154" name="Google Shape;154;p15"/>
          <p:cNvSpPr txBox="1"/>
          <p:nvPr/>
        </p:nvSpPr>
        <p:spPr>
          <a:xfrm>
            <a:off x="8384725" y="3429000"/>
            <a:ext cx="9639600" cy="6360000"/>
          </a:xfrm>
          <a:prstGeom prst="rect">
            <a:avLst/>
          </a:prstGeom>
          <a:noFill/>
          <a:ln>
            <a:noFill/>
          </a:ln>
        </p:spPr>
        <p:txBody>
          <a:bodyPr anchorCtr="0" anchor="t" bIns="0" lIns="0" spcFirstLastPara="1" rIns="0" wrap="square" tIns="0">
            <a:normAutofit/>
          </a:bodyPr>
          <a:lstStyle/>
          <a:p>
            <a:pPr indent="0" lvl="0" marL="0" marR="0" rtl="0" algn="just">
              <a:lnSpc>
                <a:spcPct val="119986"/>
              </a:lnSpc>
              <a:spcBef>
                <a:spcPts val="0"/>
              </a:spcBef>
              <a:spcAft>
                <a:spcPts val="0"/>
              </a:spcAft>
              <a:buNone/>
            </a:pPr>
            <a:r>
              <a:rPr lang="en-US" sz="2800">
                <a:solidFill>
                  <a:srgbClr val="FFFFFF"/>
                </a:solidFill>
              </a:rPr>
              <a:t>For restaurants, customer satisfaction and loyalty are shaped by various factors, including food quality, service, pricing, and ambiance. </a:t>
            </a:r>
            <a:endParaRPr sz="2800">
              <a:solidFill>
                <a:srgbClr val="FFFFFF"/>
              </a:solidFill>
            </a:endParaRPr>
          </a:p>
          <a:p>
            <a:pPr indent="0" lvl="0" marL="0" marR="0" rtl="0" algn="just">
              <a:lnSpc>
                <a:spcPct val="119986"/>
              </a:lnSpc>
              <a:spcBef>
                <a:spcPts val="0"/>
              </a:spcBef>
              <a:spcAft>
                <a:spcPts val="0"/>
              </a:spcAft>
              <a:buNone/>
            </a:pPr>
            <a:r>
              <a:rPr lang="en-US" sz="2800">
                <a:solidFill>
                  <a:srgbClr val="FFFFFF"/>
                </a:solidFill>
              </a:rPr>
              <a:t>By exploring the relationship between reviews, customer recommendations (tips), and star ratings, we aim to identify key themes that drive positive dining experiences or lead to dissatisfaction. </a:t>
            </a:r>
            <a:endParaRPr sz="2800">
              <a:solidFill>
                <a:srgbClr val="FFFFFF"/>
              </a:solidFill>
            </a:endParaRPr>
          </a:p>
          <a:p>
            <a:pPr indent="0" lvl="0" marL="0" marR="0" rtl="0" algn="just">
              <a:lnSpc>
                <a:spcPct val="119986"/>
              </a:lnSpc>
              <a:spcBef>
                <a:spcPts val="0"/>
              </a:spcBef>
              <a:spcAft>
                <a:spcPts val="0"/>
              </a:spcAft>
              <a:buNone/>
            </a:pPr>
            <a:r>
              <a:rPr lang="en-US" sz="2800">
                <a:solidFill>
                  <a:srgbClr val="FFFFFF"/>
                </a:solidFill>
              </a:rPr>
              <a:t>By understanding what aspects of a restaurant customers frequently recommend, businesses can leverage these insights to enhance their offerings, improve reputation, and attract more guests.</a:t>
            </a:r>
            <a:endParaRPr sz="2800">
              <a:solidFill>
                <a:srgbClr val="FFFFFF"/>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9B6A3"/>
        </a:solidFill>
      </p:bgPr>
    </p:bg>
    <p:spTree>
      <p:nvGrpSpPr>
        <p:cNvPr id="158" name="Shape 158"/>
        <p:cNvGrpSpPr/>
        <p:nvPr/>
      </p:nvGrpSpPr>
      <p:grpSpPr>
        <a:xfrm>
          <a:off x="0" y="0"/>
          <a:ext cx="0" cy="0"/>
          <a:chOff x="0" y="0"/>
          <a:chExt cx="0" cy="0"/>
        </a:xfrm>
      </p:grpSpPr>
      <p:grpSp>
        <p:nvGrpSpPr>
          <p:cNvPr id="159" name="Google Shape;159;p16"/>
          <p:cNvGrpSpPr/>
          <p:nvPr/>
        </p:nvGrpSpPr>
        <p:grpSpPr>
          <a:xfrm>
            <a:off x="1046796" y="2557249"/>
            <a:ext cx="8781278" cy="871750"/>
            <a:chOff x="0" y="-28575"/>
            <a:chExt cx="3285300" cy="326144"/>
          </a:xfrm>
        </p:grpSpPr>
        <p:sp>
          <p:nvSpPr>
            <p:cNvPr id="160" name="Google Shape;160;p16"/>
            <p:cNvSpPr/>
            <p:nvPr/>
          </p:nvSpPr>
          <p:spPr>
            <a:xfrm>
              <a:off x="0" y="0"/>
              <a:ext cx="3285300" cy="297569"/>
            </a:xfrm>
            <a:custGeom>
              <a:rect b="b" l="l" r="r" t="t"/>
              <a:pathLst>
                <a:path extrusionOk="0" h="297569" w="3285300">
                  <a:moveTo>
                    <a:pt x="44964" y="0"/>
                  </a:moveTo>
                  <a:lnTo>
                    <a:pt x="3240336" y="0"/>
                  </a:lnTo>
                  <a:cubicBezTo>
                    <a:pt x="3252261" y="0"/>
                    <a:pt x="3263698" y="4737"/>
                    <a:pt x="3272130" y="13170"/>
                  </a:cubicBezTo>
                  <a:cubicBezTo>
                    <a:pt x="3280563" y="21602"/>
                    <a:pt x="3285300" y="33039"/>
                    <a:pt x="3285300" y="44964"/>
                  </a:cubicBezTo>
                  <a:lnTo>
                    <a:pt x="3285300" y="252605"/>
                  </a:lnTo>
                  <a:cubicBezTo>
                    <a:pt x="3285300" y="264530"/>
                    <a:pt x="3280563" y="275967"/>
                    <a:pt x="3272130" y="284399"/>
                  </a:cubicBezTo>
                  <a:cubicBezTo>
                    <a:pt x="3263698" y="292832"/>
                    <a:pt x="3252261" y="297569"/>
                    <a:pt x="3240336" y="297569"/>
                  </a:cubicBezTo>
                  <a:lnTo>
                    <a:pt x="44964" y="297569"/>
                  </a:lnTo>
                  <a:cubicBezTo>
                    <a:pt x="33039" y="297569"/>
                    <a:pt x="21602" y="292832"/>
                    <a:pt x="13170" y="284399"/>
                  </a:cubicBezTo>
                  <a:cubicBezTo>
                    <a:pt x="4737" y="275967"/>
                    <a:pt x="0" y="264530"/>
                    <a:pt x="0" y="252605"/>
                  </a:cubicBezTo>
                  <a:lnTo>
                    <a:pt x="0" y="44964"/>
                  </a:lnTo>
                  <a:cubicBezTo>
                    <a:pt x="0" y="33039"/>
                    <a:pt x="4737" y="21602"/>
                    <a:pt x="13170" y="13170"/>
                  </a:cubicBezTo>
                  <a:cubicBezTo>
                    <a:pt x="21602" y="4737"/>
                    <a:pt x="33039" y="0"/>
                    <a:pt x="44964" y="0"/>
                  </a:cubicBezTo>
                  <a:close/>
                </a:path>
              </a:pathLst>
            </a:custGeom>
            <a:solidFill>
              <a:srgbClr val="BB830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6"/>
            <p:cNvSpPr txBox="1"/>
            <p:nvPr/>
          </p:nvSpPr>
          <p:spPr>
            <a:xfrm>
              <a:off x="0" y="-28575"/>
              <a:ext cx="3285300" cy="326144"/>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62" name="Google Shape;162;p16"/>
          <p:cNvGrpSpPr/>
          <p:nvPr/>
        </p:nvGrpSpPr>
        <p:grpSpPr>
          <a:xfrm>
            <a:off x="11887510" y="4405370"/>
            <a:ext cx="4459719" cy="4459719"/>
            <a:chOff x="0" y="0"/>
            <a:chExt cx="812800" cy="812800"/>
          </a:xfrm>
        </p:grpSpPr>
        <p:sp>
          <p:nvSpPr>
            <p:cNvPr id="163" name="Google Shape;163;p16"/>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687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6"/>
            <p:cNvSpPr txBox="1"/>
            <p:nvPr/>
          </p:nvSpPr>
          <p:spPr>
            <a:xfrm>
              <a:off x="76200" y="47625"/>
              <a:ext cx="660400" cy="688975"/>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65" name="Google Shape;165;p16"/>
          <p:cNvSpPr/>
          <p:nvPr/>
        </p:nvSpPr>
        <p:spPr>
          <a:xfrm>
            <a:off x="10363571" y="1613921"/>
            <a:ext cx="5842671" cy="5842671"/>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rotWithShape="1">
            <a:blip r:embed="rId3">
              <a:alphaModFix/>
            </a:blip>
            <a:stretch>
              <a:fillRect b="0" l="-81875" r="-769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6"/>
          <p:cNvSpPr/>
          <p:nvPr/>
        </p:nvSpPr>
        <p:spPr>
          <a:xfrm flipH="1" rot="-2017299">
            <a:off x="14699057" y="849692"/>
            <a:ext cx="5049948" cy="3626781"/>
          </a:xfrm>
          <a:custGeom>
            <a:rect b="b" l="l" r="r" t="t"/>
            <a:pathLst>
              <a:path extrusionOk="0" h="3626781" w="5049948">
                <a:moveTo>
                  <a:pt x="5049949" y="0"/>
                </a:moveTo>
                <a:lnTo>
                  <a:pt x="0" y="0"/>
                </a:lnTo>
                <a:lnTo>
                  <a:pt x="0" y="3626781"/>
                </a:lnTo>
                <a:lnTo>
                  <a:pt x="5049949" y="3626781"/>
                </a:lnTo>
                <a:lnTo>
                  <a:pt x="5049949" y="0"/>
                </a:lnTo>
                <a:close/>
              </a:path>
            </a:pathLst>
          </a:custGeom>
          <a:blipFill rotWithShape="1">
            <a:blip r:embed="rId4">
              <a:alphaModFix/>
            </a:blip>
            <a:stretch>
              <a:fillRect b="0" l="0" r="0" t="0"/>
            </a:stretch>
          </a:blipFill>
          <a:ln>
            <a:noFill/>
          </a:ln>
        </p:spPr>
      </p:sp>
      <p:sp>
        <p:nvSpPr>
          <p:cNvPr id="167" name="Google Shape;167;p16"/>
          <p:cNvSpPr/>
          <p:nvPr/>
        </p:nvSpPr>
        <p:spPr>
          <a:xfrm>
            <a:off x="15298782" y="7174628"/>
            <a:ext cx="1500229" cy="563928"/>
          </a:xfrm>
          <a:custGeom>
            <a:rect b="b" l="l" r="r" t="t"/>
            <a:pathLst>
              <a:path extrusionOk="0" h="563928" w="1500229">
                <a:moveTo>
                  <a:pt x="0" y="0"/>
                </a:moveTo>
                <a:lnTo>
                  <a:pt x="1500229" y="0"/>
                </a:lnTo>
                <a:lnTo>
                  <a:pt x="1500229" y="563928"/>
                </a:lnTo>
                <a:lnTo>
                  <a:pt x="0" y="563928"/>
                </a:lnTo>
                <a:lnTo>
                  <a:pt x="0" y="0"/>
                </a:lnTo>
                <a:close/>
              </a:path>
            </a:pathLst>
          </a:custGeom>
          <a:blipFill rotWithShape="1">
            <a:blip r:embed="rId5">
              <a:alphaModFix/>
            </a:blip>
            <a:stretch>
              <a:fillRect b="0" l="-48084" r="0" t="0"/>
            </a:stretch>
          </a:blipFill>
          <a:ln>
            <a:noFill/>
          </a:ln>
        </p:spPr>
      </p:sp>
      <p:sp>
        <p:nvSpPr>
          <p:cNvPr id="168" name="Google Shape;168;p16"/>
          <p:cNvSpPr txBox="1"/>
          <p:nvPr/>
        </p:nvSpPr>
        <p:spPr>
          <a:xfrm>
            <a:off x="1597043" y="2813564"/>
            <a:ext cx="7330800" cy="502200"/>
          </a:xfrm>
          <a:prstGeom prst="rect">
            <a:avLst/>
          </a:prstGeom>
          <a:noFill/>
          <a:ln>
            <a:noFill/>
          </a:ln>
        </p:spPr>
        <p:txBody>
          <a:bodyPr anchorCtr="0" anchor="t" bIns="0" lIns="0" spcFirstLastPara="1" rIns="0" wrap="square" tIns="0">
            <a:spAutoFit/>
          </a:bodyPr>
          <a:lstStyle/>
          <a:p>
            <a:pPr indent="0" lvl="0" marL="0" marR="0" rtl="0" algn="l">
              <a:lnSpc>
                <a:spcPct val="111002"/>
              </a:lnSpc>
              <a:spcBef>
                <a:spcPts val="0"/>
              </a:spcBef>
              <a:spcAft>
                <a:spcPts val="0"/>
              </a:spcAft>
              <a:buNone/>
            </a:pPr>
            <a:r>
              <a:rPr b="0" i="0" lang="en-US" sz="3263" u="none" cap="none" strike="noStrike">
                <a:solidFill>
                  <a:srgbClr val="FFFFFF"/>
                </a:solidFill>
                <a:latin typeface="Anton"/>
                <a:ea typeface="Anton"/>
                <a:cs typeface="Anton"/>
                <a:sym typeface="Anton"/>
              </a:rPr>
              <a:t>Data Source</a:t>
            </a:r>
            <a:endParaRPr/>
          </a:p>
        </p:txBody>
      </p:sp>
      <p:sp>
        <p:nvSpPr>
          <p:cNvPr id="169" name="Google Shape;169;p16"/>
          <p:cNvSpPr txBox="1"/>
          <p:nvPr/>
        </p:nvSpPr>
        <p:spPr>
          <a:xfrm>
            <a:off x="1118468" y="821606"/>
            <a:ext cx="8637900" cy="1468200"/>
          </a:xfrm>
          <a:prstGeom prst="rect">
            <a:avLst/>
          </a:prstGeom>
          <a:noFill/>
          <a:ln>
            <a:noFill/>
          </a:ln>
        </p:spPr>
        <p:txBody>
          <a:bodyPr anchorCtr="0" anchor="t" bIns="0" lIns="0" spcFirstLastPara="1" rIns="0" wrap="square" tIns="0">
            <a:spAutoFit/>
          </a:bodyPr>
          <a:lstStyle/>
          <a:p>
            <a:pPr indent="0" lvl="0" marL="0" marR="0" rtl="0" algn="l">
              <a:lnSpc>
                <a:spcPct val="110998"/>
              </a:lnSpc>
              <a:spcBef>
                <a:spcPts val="0"/>
              </a:spcBef>
              <a:spcAft>
                <a:spcPts val="0"/>
              </a:spcAft>
              <a:buNone/>
            </a:pPr>
            <a:r>
              <a:rPr b="0" i="0" lang="en-US" sz="9538" u="none" cap="none" strike="noStrike">
                <a:solidFill>
                  <a:srgbClr val="FFFFFF"/>
                </a:solidFill>
                <a:latin typeface="Anton"/>
                <a:ea typeface="Anton"/>
                <a:cs typeface="Anton"/>
                <a:sym typeface="Anton"/>
              </a:rPr>
              <a:t>DATASET SCOPE</a:t>
            </a:r>
            <a:endParaRPr/>
          </a:p>
        </p:txBody>
      </p:sp>
      <p:sp>
        <p:nvSpPr>
          <p:cNvPr id="170" name="Google Shape;170;p16"/>
          <p:cNvSpPr txBox="1"/>
          <p:nvPr/>
        </p:nvSpPr>
        <p:spPr>
          <a:xfrm>
            <a:off x="1190060" y="3629480"/>
            <a:ext cx="8818500" cy="1569900"/>
          </a:xfrm>
          <a:prstGeom prst="rect">
            <a:avLst/>
          </a:prstGeom>
          <a:noFill/>
          <a:ln>
            <a:noFill/>
          </a:ln>
        </p:spPr>
        <p:txBody>
          <a:bodyPr anchorCtr="0" anchor="t" bIns="0" lIns="0" spcFirstLastPara="1" rIns="0" wrap="square" tIns="0">
            <a:spAutoFit/>
          </a:bodyPr>
          <a:lstStyle/>
          <a:p>
            <a:pPr indent="-419100" lvl="0" marL="457200" marR="0" rtl="0" algn="l">
              <a:lnSpc>
                <a:spcPct val="119984"/>
              </a:lnSpc>
              <a:spcBef>
                <a:spcPts val="0"/>
              </a:spcBef>
              <a:spcAft>
                <a:spcPts val="0"/>
              </a:spcAft>
              <a:buClr>
                <a:srgbClr val="FFFFFF"/>
              </a:buClr>
              <a:buSzPts val="3000"/>
              <a:buChar char="●"/>
            </a:pPr>
            <a:r>
              <a:rPr lang="en-US" sz="3000">
                <a:solidFill>
                  <a:srgbClr val="FFFFFF"/>
                </a:solidFill>
              </a:rPr>
              <a:t>Review Dataset</a:t>
            </a:r>
            <a:endParaRPr sz="3000">
              <a:solidFill>
                <a:srgbClr val="FFFFFF"/>
              </a:solidFill>
            </a:endParaRPr>
          </a:p>
          <a:p>
            <a:pPr indent="-419100" lvl="0" marL="457200" marR="0" rtl="0" algn="l">
              <a:lnSpc>
                <a:spcPct val="119984"/>
              </a:lnSpc>
              <a:spcBef>
                <a:spcPts val="0"/>
              </a:spcBef>
              <a:spcAft>
                <a:spcPts val="0"/>
              </a:spcAft>
              <a:buClr>
                <a:srgbClr val="FFFFFF"/>
              </a:buClr>
              <a:buSzPts val="3000"/>
              <a:buChar char="●"/>
            </a:pPr>
            <a:r>
              <a:rPr lang="en-US" sz="3000">
                <a:solidFill>
                  <a:srgbClr val="FFFFFF"/>
                </a:solidFill>
              </a:rPr>
              <a:t>Business Dataset</a:t>
            </a:r>
            <a:endParaRPr sz="3000">
              <a:solidFill>
                <a:srgbClr val="FFFFFF"/>
              </a:solidFill>
            </a:endParaRPr>
          </a:p>
          <a:p>
            <a:pPr indent="-419100" lvl="0" marL="457200" marR="0" rtl="0" algn="l">
              <a:lnSpc>
                <a:spcPct val="119984"/>
              </a:lnSpc>
              <a:spcBef>
                <a:spcPts val="0"/>
              </a:spcBef>
              <a:spcAft>
                <a:spcPts val="0"/>
              </a:spcAft>
              <a:buClr>
                <a:srgbClr val="FFFFFF"/>
              </a:buClr>
              <a:buSzPts val="3000"/>
              <a:buChar char="●"/>
            </a:pPr>
            <a:r>
              <a:rPr lang="en-US" sz="3000">
                <a:solidFill>
                  <a:srgbClr val="FFFFFF"/>
                </a:solidFill>
              </a:rPr>
              <a:t>Tip Dataset</a:t>
            </a:r>
            <a:endParaRPr sz="3000">
              <a:solidFill>
                <a:srgbClr val="FFFFFF"/>
              </a:solidFill>
            </a:endParaRPr>
          </a:p>
        </p:txBody>
      </p:sp>
      <p:grpSp>
        <p:nvGrpSpPr>
          <p:cNvPr id="171" name="Google Shape;171;p16"/>
          <p:cNvGrpSpPr/>
          <p:nvPr/>
        </p:nvGrpSpPr>
        <p:grpSpPr>
          <a:xfrm>
            <a:off x="1046809" y="5961427"/>
            <a:ext cx="8781278" cy="871750"/>
            <a:chOff x="0" y="-28575"/>
            <a:chExt cx="3285300" cy="326144"/>
          </a:xfrm>
        </p:grpSpPr>
        <p:sp>
          <p:nvSpPr>
            <p:cNvPr id="172" name="Google Shape;172;p16"/>
            <p:cNvSpPr/>
            <p:nvPr/>
          </p:nvSpPr>
          <p:spPr>
            <a:xfrm>
              <a:off x="0" y="0"/>
              <a:ext cx="3285300" cy="297569"/>
            </a:xfrm>
            <a:custGeom>
              <a:rect b="b" l="l" r="r" t="t"/>
              <a:pathLst>
                <a:path extrusionOk="0" h="297569" w="3285300">
                  <a:moveTo>
                    <a:pt x="44964" y="0"/>
                  </a:moveTo>
                  <a:lnTo>
                    <a:pt x="3240336" y="0"/>
                  </a:lnTo>
                  <a:cubicBezTo>
                    <a:pt x="3252261" y="0"/>
                    <a:pt x="3263698" y="4737"/>
                    <a:pt x="3272130" y="13170"/>
                  </a:cubicBezTo>
                  <a:cubicBezTo>
                    <a:pt x="3280563" y="21602"/>
                    <a:pt x="3285300" y="33039"/>
                    <a:pt x="3285300" y="44964"/>
                  </a:cubicBezTo>
                  <a:lnTo>
                    <a:pt x="3285300" y="252605"/>
                  </a:lnTo>
                  <a:cubicBezTo>
                    <a:pt x="3285300" y="264530"/>
                    <a:pt x="3280563" y="275967"/>
                    <a:pt x="3272130" y="284399"/>
                  </a:cubicBezTo>
                  <a:cubicBezTo>
                    <a:pt x="3263698" y="292832"/>
                    <a:pt x="3252261" y="297569"/>
                    <a:pt x="3240336" y="297569"/>
                  </a:cubicBezTo>
                  <a:lnTo>
                    <a:pt x="44964" y="297569"/>
                  </a:lnTo>
                  <a:cubicBezTo>
                    <a:pt x="33039" y="297569"/>
                    <a:pt x="21602" y="292832"/>
                    <a:pt x="13170" y="284399"/>
                  </a:cubicBezTo>
                  <a:cubicBezTo>
                    <a:pt x="4737" y="275967"/>
                    <a:pt x="0" y="264530"/>
                    <a:pt x="0" y="252605"/>
                  </a:cubicBezTo>
                  <a:lnTo>
                    <a:pt x="0" y="44964"/>
                  </a:lnTo>
                  <a:cubicBezTo>
                    <a:pt x="0" y="33039"/>
                    <a:pt x="4737" y="21602"/>
                    <a:pt x="13170" y="13170"/>
                  </a:cubicBezTo>
                  <a:cubicBezTo>
                    <a:pt x="21602" y="4737"/>
                    <a:pt x="33039" y="0"/>
                    <a:pt x="44964" y="0"/>
                  </a:cubicBezTo>
                  <a:close/>
                </a:path>
              </a:pathLst>
            </a:custGeom>
            <a:solidFill>
              <a:srgbClr val="BB830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6"/>
            <p:cNvSpPr txBox="1"/>
            <p:nvPr/>
          </p:nvSpPr>
          <p:spPr>
            <a:xfrm>
              <a:off x="0" y="-28575"/>
              <a:ext cx="3285300" cy="326144"/>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74" name="Google Shape;174;p16"/>
          <p:cNvSpPr txBox="1"/>
          <p:nvPr/>
        </p:nvSpPr>
        <p:spPr>
          <a:xfrm>
            <a:off x="1628810" y="6217742"/>
            <a:ext cx="7579800" cy="502200"/>
          </a:xfrm>
          <a:prstGeom prst="rect">
            <a:avLst/>
          </a:prstGeom>
          <a:noFill/>
          <a:ln>
            <a:noFill/>
          </a:ln>
        </p:spPr>
        <p:txBody>
          <a:bodyPr anchorCtr="0" anchor="t" bIns="0" lIns="0" spcFirstLastPara="1" rIns="0" wrap="square" tIns="0">
            <a:spAutoFit/>
          </a:bodyPr>
          <a:lstStyle/>
          <a:p>
            <a:pPr indent="0" lvl="0" marL="0" marR="0" rtl="0" algn="l">
              <a:lnSpc>
                <a:spcPct val="111002"/>
              </a:lnSpc>
              <a:spcBef>
                <a:spcPts val="0"/>
              </a:spcBef>
              <a:spcAft>
                <a:spcPts val="0"/>
              </a:spcAft>
              <a:buNone/>
            </a:pPr>
            <a:r>
              <a:rPr lang="en-US" sz="3263">
                <a:solidFill>
                  <a:srgbClr val="FFFFFF"/>
                </a:solidFill>
                <a:latin typeface="Anton"/>
                <a:ea typeface="Anton"/>
                <a:cs typeface="Anton"/>
                <a:sym typeface="Anton"/>
              </a:rPr>
              <a:t>Filtering Criteria</a:t>
            </a:r>
            <a:endParaRPr/>
          </a:p>
        </p:txBody>
      </p:sp>
      <p:sp>
        <p:nvSpPr>
          <p:cNvPr id="175" name="Google Shape;175;p16"/>
          <p:cNvSpPr txBox="1"/>
          <p:nvPr/>
        </p:nvSpPr>
        <p:spPr>
          <a:xfrm>
            <a:off x="1190050" y="7184224"/>
            <a:ext cx="9173400" cy="1569900"/>
          </a:xfrm>
          <a:prstGeom prst="rect">
            <a:avLst/>
          </a:prstGeom>
          <a:noFill/>
          <a:ln>
            <a:noFill/>
          </a:ln>
        </p:spPr>
        <p:txBody>
          <a:bodyPr anchorCtr="0" anchor="t" bIns="0" lIns="0" spcFirstLastPara="1" rIns="0" wrap="square" tIns="0">
            <a:spAutoFit/>
          </a:bodyPr>
          <a:lstStyle/>
          <a:p>
            <a:pPr indent="-419100" lvl="0" marL="457200" marR="0" rtl="0" algn="l">
              <a:lnSpc>
                <a:spcPct val="119984"/>
              </a:lnSpc>
              <a:spcBef>
                <a:spcPts val="0"/>
              </a:spcBef>
              <a:spcAft>
                <a:spcPts val="0"/>
              </a:spcAft>
              <a:buClr>
                <a:srgbClr val="FFFFFF"/>
              </a:buClr>
              <a:buSzPts val="3000"/>
              <a:buChar char="●"/>
            </a:pPr>
            <a:r>
              <a:rPr lang="en-US" sz="3000">
                <a:solidFill>
                  <a:srgbClr val="FFFFFF"/>
                </a:solidFill>
              </a:rPr>
              <a:t>State filtering (States: PA and FL)</a:t>
            </a:r>
            <a:endParaRPr sz="3000">
              <a:solidFill>
                <a:srgbClr val="FFFFFF"/>
              </a:solidFill>
            </a:endParaRPr>
          </a:p>
          <a:p>
            <a:pPr indent="-419100" lvl="0" marL="457200" marR="0" rtl="0" algn="l">
              <a:lnSpc>
                <a:spcPct val="119984"/>
              </a:lnSpc>
              <a:spcBef>
                <a:spcPts val="0"/>
              </a:spcBef>
              <a:spcAft>
                <a:spcPts val="0"/>
              </a:spcAft>
              <a:buClr>
                <a:srgbClr val="FFFFFF"/>
              </a:buClr>
              <a:buSzPts val="3000"/>
              <a:buChar char="●"/>
            </a:pPr>
            <a:r>
              <a:rPr lang="en-US" sz="3000">
                <a:solidFill>
                  <a:srgbClr val="FFFFFF"/>
                </a:solidFill>
              </a:rPr>
              <a:t>Category filtering (Categories of restaurant that serve American, Chinese, and Italian cuisine)</a:t>
            </a:r>
            <a:endParaRPr sz="3000"/>
          </a:p>
        </p:txBody>
      </p:sp>
      <p:sp>
        <p:nvSpPr>
          <p:cNvPr id="176" name="Google Shape;176;p16"/>
          <p:cNvSpPr/>
          <p:nvPr/>
        </p:nvSpPr>
        <p:spPr>
          <a:xfrm>
            <a:off x="10271350" y="1627475"/>
            <a:ext cx="6213245" cy="5842000"/>
          </a:xfrm>
          <a:custGeom>
            <a:rect b="b" l="l" r="r" t="t"/>
            <a:pathLst>
              <a:path extrusionOk="0" h="812800" w="836519">
                <a:moveTo>
                  <a:pt x="418260" y="0"/>
                </a:moveTo>
                <a:cubicBezTo>
                  <a:pt x="187261" y="0"/>
                  <a:pt x="0" y="181951"/>
                  <a:pt x="0" y="406400"/>
                </a:cubicBezTo>
                <a:cubicBezTo>
                  <a:pt x="0" y="630849"/>
                  <a:pt x="187261" y="812800"/>
                  <a:pt x="418260" y="812800"/>
                </a:cubicBezTo>
                <a:cubicBezTo>
                  <a:pt x="649258" y="812800"/>
                  <a:pt x="836519" y="630849"/>
                  <a:pt x="836519" y="406400"/>
                </a:cubicBezTo>
                <a:cubicBezTo>
                  <a:pt x="836519" y="181951"/>
                  <a:pt x="649258" y="0"/>
                  <a:pt x="418260" y="0"/>
                </a:cubicBezTo>
                <a:close/>
              </a:path>
            </a:pathLst>
          </a:custGeom>
          <a:blipFill rotWithShape="1">
            <a:blip r:embed="rId6">
              <a:alphaModFix/>
            </a:blip>
            <a:stretch>
              <a:fillRect b="0" l="-22869" r="-22869"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6"/>
          <p:cNvSpPr txBox="1"/>
          <p:nvPr/>
        </p:nvSpPr>
        <p:spPr>
          <a:xfrm>
            <a:off x="1116688" y="9002300"/>
            <a:ext cx="89652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400">
                <a:solidFill>
                  <a:schemeClr val="lt1"/>
                </a:solidFill>
              </a:rPr>
              <a:t>Source:</a:t>
            </a:r>
            <a:r>
              <a:rPr lang="en-US" sz="2000">
                <a:solidFill>
                  <a:schemeClr val="lt1"/>
                </a:solidFill>
              </a:rPr>
              <a:t> </a:t>
            </a:r>
            <a:r>
              <a:rPr lang="en-US" sz="2000">
                <a:solidFill>
                  <a:schemeClr val="lt1"/>
                </a:solidFill>
                <a:uFill>
                  <a:noFill/>
                </a:uFill>
                <a:hlinkClick r:id="rId7">
                  <a:extLst>
                    <a:ext uri="{A12FA001-AC4F-418D-AE19-62706E023703}">
                      <ahyp:hlinkClr val="tx"/>
                    </a:ext>
                  </a:extLst>
                </a:hlinkClick>
              </a:rPr>
              <a:t>https://business.yelp.com/data/resources/open-dataset/</a:t>
            </a:r>
            <a:endParaRPr sz="2000">
              <a:solidFill>
                <a:schemeClr val="lt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9B6A3"/>
        </a:solidFill>
      </p:bgPr>
    </p:bg>
    <p:spTree>
      <p:nvGrpSpPr>
        <p:cNvPr id="181" name="Shape 181"/>
        <p:cNvGrpSpPr/>
        <p:nvPr/>
      </p:nvGrpSpPr>
      <p:grpSpPr>
        <a:xfrm>
          <a:off x="0" y="0"/>
          <a:ext cx="0" cy="0"/>
          <a:chOff x="0" y="0"/>
          <a:chExt cx="0" cy="0"/>
        </a:xfrm>
      </p:grpSpPr>
      <p:sp>
        <p:nvSpPr>
          <p:cNvPr id="182" name="Google Shape;182;p17"/>
          <p:cNvSpPr/>
          <p:nvPr/>
        </p:nvSpPr>
        <p:spPr>
          <a:xfrm>
            <a:off x="-2427055" y="-564584"/>
            <a:ext cx="8725164" cy="8053732"/>
          </a:xfrm>
          <a:custGeom>
            <a:rect b="b" l="l" r="r" t="t"/>
            <a:pathLst>
              <a:path extrusionOk="0" h="812800" w="880562">
                <a:moveTo>
                  <a:pt x="440281" y="0"/>
                </a:moveTo>
                <a:cubicBezTo>
                  <a:pt x="197121" y="0"/>
                  <a:pt x="0" y="181951"/>
                  <a:pt x="0" y="406400"/>
                </a:cubicBezTo>
                <a:cubicBezTo>
                  <a:pt x="0" y="630849"/>
                  <a:pt x="197121" y="812800"/>
                  <a:pt x="440281" y="812800"/>
                </a:cubicBezTo>
                <a:cubicBezTo>
                  <a:pt x="683442" y="812800"/>
                  <a:pt x="880562" y="630849"/>
                  <a:pt x="880562" y="406400"/>
                </a:cubicBezTo>
                <a:cubicBezTo>
                  <a:pt x="880562" y="181951"/>
                  <a:pt x="683442" y="0"/>
                  <a:pt x="440281" y="0"/>
                </a:cubicBezTo>
                <a:close/>
              </a:path>
            </a:pathLst>
          </a:custGeom>
          <a:blipFill rotWithShape="1">
            <a:blip r:embed="rId3">
              <a:alphaModFix/>
            </a:blip>
            <a:stretch>
              <a:fillRect b="0" l="-52050" r="-22927"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3" name="Google Shape;183;p17"/>
          <p:cNvGrpSpPr/>
          <p:nvPr/>
        </p:nvGrpSpPr>
        <p:grpSpPr>
          <a:xfrm>
            <a:off x="1028700" y="8743949"/>
            <a:ext cx="4082038" cy="4082038"/>
            <a:chOff x="0" y="0"/>
            <a:chExt cx="812800" cy="812800"/>
          </a:xfrm>
        </p:grpSpPr>
        <p:sp>
          <p:nvSpPr>
            <p:cNvPr id="184" name="Google Shape;184;p17"/>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687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17"/>
            <p:cNvSpPr txBox="1"/>
            <p:nvPr/>
          </p:nvSpPr>
          <p:spPr>
            <a:xfrm>
              <a:off x="76200" y="47625"/>
              <a:ext cx="660400" cy="688975"/>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86" name="Google Shape;186;p17"/>
          <p:cNvGrpSpPr/>
          <p:nvPr/>
        </p:nvGrpSpPr>
        <p:grpSpPr>
          <a:xfrm>
            <a:off x="613477" y="6511947"/>
            <a:ext cx="5684632" cy="1434910"/>
            <a:chOff x="0" y="-28575"/>
            <a:chExt cx="1983283" cy="500619"/>
          </a:xfrm>
        </p:grpSpPr>
        <p:sp>
          <p:nvSpPr>
            <p:cNvPr id="187" name="Google Shape;187;p17"/>
            <p:cNvSpPr/>
            <p:nvPr/>
          </p:nvSpPr>
          <p:spPr>
            <a:xfrm>
              <a:off x="0" y="0"/>
              <a:ext cx="1983283" cy="472044"/>
            </a:xfrm>
            <a:custGeom>
              <a:rect b="b" l="l" r="r" t="t"/>
              <a:pathLst>
                <a:path extrusionOk="0" h="472044" w="1983283">
                  <a:moveTo>
                    <a:pt x="69457" y="0"/>
                  </a:moveTo>
                  <a:lnTo>
                    <a:pt x="1913826" y="0"/>
                  </a:lnTo>
                  <a:cubicBezTo>
                    <a:pt x="1932247" y="0"/>
                    <a:pt x="1949914" y="7318"/>
                    <a:pt x="1962940" y="20344"/>
                  </a:cubicBezTo>
                  <a:cubicBezTo>
                    <a:pt x="1975965" y="33369"/>
                    <a:pt x="1983283" y="51036"/>
                    <a:pt x="1983283" y="69457"/>
                  </a:cubicBezTo>
                  <a:lnTo>
                    <a:pt x="1983283" y="402587"/>
                  </a:lnTo>
                  <a:cubicBezTo>
                    <a:pt x="1983283" y="421008"/>
                    <a:pt x="1975965" y="438674"/>
                    <a:pt x="1962940" y="451700"/>
                  </a:cubicBezTo>
                  <a:cubicBezTo>
                    <a:pt x="1949914" y="464726"/>
                    <a:pt x="1932247" y="472044"/>
                    <a:pt x="1913826" y="472044"/>
                  </a:cubicBezTo>
                  <a:lnTo>
                    <a:pt x="69457" y="472044"/>
                  </a:lnTo>
                  <a:cubicBezTo>
                    <a:pt x="51036" y="472044"/>
                    <a:pt x="33369" y="464726"/>
                    <a:pt x="20344" y="451700"/>
                  </a:cubicBezTo>
                  <a:cubicBezTo>
                    <a:pt x="7318" y="438674"/>
                    <a:pt x="0" y="421008"/>
                    <a:pt x="0" y="402587"/>
                  </a:cubicBezTo>
                  <a:lnTo>
                    <a:pt x="0" y="69457"/>
                  </a:lnTo>
                  <a:cubicBezTo>
                    <a:pt x="0" y="51036"/>
                    <a:pt x="7318" y="33369"/>
                    <a:pt x="20344" y="20344"/>
                  </a:cubicBezTo>
                  <a:cubicBezTo>
                    <a:pt x="33369" y="7318"/>
                    <a:pt x="51036" y="0"/>
                    <a:pt x="69457" y="0"/>
                  </a:cubicBezTo>
                  <a:close/>
                </a:path>
              </a:pathLst>
            </a:custGeom>
            <a:solidFill>
              <a:srgbClr val="BB830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7"/>
            <p:cNvSpPr txBox="1"/>
            <p:nvPr/>
          </p:nvSpPr>
          <p:spPr>
            <a:xfrm>
              <a:off x="0" y="-28575"/>
              <a:ext cx="1983283" cy="500619"/>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89" name="Google Shape;189;p17"/>
          <p:cNvSpPr txBox="1"/>
          <p:nvPr/>
        </p:nvSpPr>
        <p:spPr>
          <a:xfrm>
            <a:off x="7664601" y="104800"/>
            <a:ext cx="10312200" cy="1468200"/>
          </a:xfrm>
          <a:prstGeom prst="rect">
            <a:avLst/>
          </a:prstGeom>
          <a:noFill/>
          <a:ln>
            <a:noFill/>
          </a:ln>
        </p:spPr>
        <p:txBody>
          <a:bodyPr anchorCtr="0" anchor="t" bIns="0" lIns="0" spcFirstLastPara="1" rIns="0" wrap="square" tIns="0">
            <a:spAutoFit/>
          </a:bodyPr>
          <a:lstStyle/>
          <a:p>
            <a:pPr indent="0" lvl="0" marL="0" marR="0" rtl="0" algn="l">
              <a:lnSpc>
                <a:spcPct val="110998"/>
              </a:lnSpc>
              <a:spcBef>
                <a:spcPts val="0"/>
              </a:spcBef>
              <a:spcAft>
                <a:spcPts val="0"/>
              </a:spcAft>
              <a:buNone/>
            </a:pPr>
            <a:r>
              <a:rPr lang="en-US" sz="9538">
                <a:solidFill>
                  <a:srgbClr val="FFFFFF"/>
                </a:solidFill>
                <a:latin typeface="Anton"/>
                <a:ea typeface="Anton"/>
                <a:cs typeface="Anton"/>
                <a:sym typeface="Anton"/>
              </a:rPr>
              <a:t>SUMMARY STATISTICS</a:t>
            </a:r>
            <a:endParaRPr/>
          </a:p>
        </p:txBody>
      </p:sp>
      <p:sp>
        <p:nvSpPr>
          <p:cNvPr id="190" name="Google Shape;190;p17"/>
          <p:cNvSpPr/>
          <p:nvPr/>
        </p:nvSpPr>
        <p:spPr>
          <a:xfrm>
            <a:off x="4958349" y="3187"/>
            <a:ext cx="2553570" cy="1671428"/>
          </a:xfrm>
          <a:custGeom>
            <a:rect b="b" l="l" r="r" t="t"/>
            <a:pathLst>
              <a:path extrusionOk="0" h="2089285" w="2969268">
                <a:moveTo>
                  <a:pt x="0" y="0"/>
                </a:moveTo>
                <a:lnTo>
                  <a:pt x="2969268" y="0"/>
                </a:lnTo>
                <a:lnTo>
                  <a:pt x="2969268" y="2089285"/>
                </a:lnTo>
                <a:lnTo>
                  <a:pt x="0" y="2089285"/>
                </a:lnTo>
                <a:lnTo>
                  <a:pt x="0" y="0"/>
                </a:lnTo>
                <a:close/>
              </a:path>
            </a:pathLst>
          </a:custGeom>
          <a:blipFill rotWithShape="1">
            <a:blip r:embed="rId4">
              <a:alphaModFix/>
            </a:blip>
            <a:stretch>
              <a:fillRect b="0" l="0" r="0" t="0"/>
            </a:stretch>
          </a:blipFill>
          <a:ln>
            <a:noFill/>
          </a:ln>
        </p:spPr>
      </p:sp>
      <p:sp>
        <p:nvSpPr>
          <p:cNvPr id="191" name="Google Shape;191;p17"/>
          <p:cNvSpPr txBox="1"/>
          <p:nvPr/>
        </p:nvSpPr>
        <p:spPr>
          <a:xfrm>
            <a:off x="613462" y="6946800"/>
            <a:ext cx="5684700" cy="59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3600">
                <a:solidFill>
                  <a:schemeClr val="lt1"/>
                </a:solidFill>
                <a:latin typeface="Calibri"/>
                <a:ea typeface="Calibri"/>
                <a:cs typeface="Calibri"/>
                <a:sym typeface="Calibri"/>
              </a:rPr>
              <a:t>Total Review Count: 965,641 </a:t>
            </a:r>
            <a:endParaRPr b="1" sz="3600">
              <a:solidFill>
                <a:schemeClr val="lt1"/>
              </a:solidFill>
              <a:latin typeface="Calibri"/>
              <a:ea typeface="Calibri"/>
              <a:cs typeface="Calibri"/>
              <a:sym typeface="Calibri"/>
            </a:endParaRPr>
          </a:p>
        </p:txBody>
      </p:sp>
      <p:graphicFrame>
        <p:nvGraphicFramePr>
          <p:cNvPr id="192" name="Google Shape;192;p17"/>
          <p:cNvGraphicFramePr/>
          <p:nvPr/>
        </p:nvGraphicFramePr>
        <p:xfrm>
          <a:off x="6507325" y="1778750"/>
          <a:ext cx="3000000" cy="3000000"/>
        </p:xfrm>
        <a:graphic>
          <a:graphicData uri="http://schemas.openxmlformats.org/drawingml/2006/table">
            <a:tbl>
              <a:tblPr>
                <a:noFill/>
                <a:tableStyleId>{D7ABEFB6-80D0-464F-8388-409D65DDC192}</a:tableStyleId>
              </a:tblPr>
              <a:tblGrid>
                <a:gridCol w="5680775"/>
                <a:gridCol w="5680775"/>
              </a:tblGrid>
              <a:tr h="799450">
                <a:tc>
                  <a:txBody>
                    <a:bodyPr/>
                    <a:lstStyle/>
                    <a:p>
                      <a:pPr indent="0" lvl="0" marL="0" rtl="0" algn="l">
                        <a:spcBef>
                          <a:spcPts val="0"/>
                        </a:spcBef>
                        <a:spcAft>
                          <a:spcPts val="0"/>
                        </a:spcAft>
                        <a:buNone/>
                      </a:pPr>
                      <a:r>
                        <a:rPr lang="en-US" sz="3000">
                          <a:solidFill>
                            <a:schemeClr val="lt1"/>
                          </a:solidFill>
                        </a:rPr>
                        <a:t>Number of Tokens</a:t>
                      </a:r>
                      <a:endParaRPr sz="3000">
                        <a:solidFill>
                          <a:schemeClr val="lt1"/>
                        </a:solidFill>
                      </a:endParaRPr>
                    </a:p>
                  </a:txBody>
                  <a:tcPr marT="91425" marB="91425" marR="91425" marL="9142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3000">
                          <a:solidFill>
                            <a:schemeClr val="lt1"/>
                          </a:solidFill>
                        </a:rPr>
                        <a:t>98,334,233</a:t>
                      </a:r>
                      <a:endParaRPr sz="3000">
                        <a:solidFill>
                          <a:schemeClr val="lt1"/>
                        </a:solidFill>
                      </a:endParaRPr>
                    </a:p>
                  </a:txBody>
                  <a:tcPr marT="91425" marB="91425" marR="91425" marL="9142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tcPr>
                </a:tc>
              </a:tr>
              <a:tr h="799450">
                <a:tc>
                  <a:txBody>
                    <a:bodyPr/>
                    <a:lstStyle/>
                    <a:p>
                      <a:pPr indent="0" lvl="0" marL="0" rtl="0" algn="l">
                        <a:spcBef>
                          <a:spcPts val="0"/>
                        </a:spcBef>
                        <a:spcAft>
                          <a:spcPts val="0"/>
                        </a:spcAft>
                        <a:buNone/>
                      </a:pPr>
                      <a:r>
                        <a:rPr lang="en-US" sz="3000">
                          <a:solidFill>
                            <a:schemeClr val="lt1"/>
                          </a:solidFill>
                        </a:rPr>
                        <a:t>Number of Unique words</a:t>
                      </a:r>
                      <a:endParaRPr sz="3000">
                        <a:solidFill>
                          <a:schemeClr val="lt1"/>
                        </a:solidFill>
                      </a:endParaRPr>
                    </a:p>
                  </a:txBody>
                  <a:tcPr marT="91425" marB="91425" marR="91425" marL="9142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3000">
                          <a:solidFill>
                            <a:schemeClr val="lt1"/>
                          </a:solidFill>
                        </a:rPr>
                        <a:t>297,193</a:t>
                      </a:r>
                      <a:endParaRPr sz="3000">
                        <a:solidFill>
                          <a:schemeClr val="lt1"/>
                        </a:solidFill>
                      </a:endParaRPr>
                    </a:p>
                  </a:txBody>
                  <a:tcPr marT="91425" marB="91425" marR="91425" marL="9142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tcPr>
                </a:tc>
              </a:tr>
              <a:tr h="799450">
                <a:tc>
                  <a:txBody>
                    <a:bodyPr/>
                    <a:lstStyle/>
                    <a:p>
                      <a:pPr indent="0" lvl="0" marL="0" rtl="0" algn="l">
                        <a:spcBef>
                          <a:spcPts val="0"/>
                        </a:spcBef>
                        <a:spcAft>
                          <a:spcPts val="0"/>
                        </a:spcAft>
                        <a:buNone/>
                      </a:pPr>
                      <a:r>
                        <a:rPr lang="en-US" sz="3000">
                          <a:solidFill>
                            <a:schemeClr val="lt1"/>
                          </a:solidFill>
                        </a:rPr>
                        <a:t>Number of Unique customers</a:t>
                      </a:r>
                      <a:endParaRPr sz="3000">
                        <a:solidFill>
                          <a:schemeClr val="lt1"/>
                        </a:solidFill>
                      </a:endParaRPr>
                    </a:p>
                  </a:txBody>
                  <a:tcPr marT="91425" marB="91425" marR="91425" marL="9142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3000">
                          <a:solidFill>
                            <a:schemeClr val="lt1"/>
                          </a:solidFill>
                        </a:rPr>
                        <a:t>351,921</a:t>
                      </a:r>
                      <a:endParaRPr sz="3000">
                        <a:solidFill>
                          <a:schemeClr val="lt1"/>
                        </a:solidFill>
                      </a:endParaRPr>
                    </a:p>
                  </a:txBody>
                  <a:tcPr marT="91425" marB="91425" marR="91425" marL="9142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tcPr>
                </a:tc>
              </a:tr>
              <a:tr h="799450">
                <a:tc>
                  <a:txBody>
                    <a:bodyPr/>
                    <a:lstStyle/>
                    <a:p>
                      <a:pPr indent="0" lvl="0" marL="0" rtl="0" algn="l">
                        <a:spcBef>
                          <a:spcPts val="0"/>
                        </a:spcBef>
                        <a:spcAft>
                          <a:spcPts val="0"/>
                        </a:spcAft>
                        <a:buNone/>
                      </a:pPr>
                      <a:r>
                        <a:rPr lang="en-US" sz="3000">
                          <a:solidFill>
                            <a:schemeClr val="lt1"/>
                          </a:solidFill>
                        </a:rPr>
                        <a:t>Number of Businesses</a:t>
                      </a:r>
                      <a:endParaRPr sz="3000">
                        <a:solidFill>
                          <a:schemeClr val="lt1"/>
                        </a:solidFill>
                      </a:endParaRPr>
                    </a:p>
                  </a:txBody>
                  <a:tcPr marT="91425" marB="91425" marR="91425" marL="9142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en-US" sz="3000">
                          <a:solidFill>
                            <a:schemeClr val="lt1"/>
                          </a:solidFill>
                        </a:rPr>
                        <a:t>8,642</a:t>
                      </a:r>
                      <a:endParaRPr sz="3000">
                        <a:solidFill>
                          <a:schemeClr val="lt1"/>
                        </a:solidFill>
                      </a:endParaRPr>
                    </a:p>
                  </a:txBody>
                  <a:tcPr marT="91425" marB="91425" marR="91425" marL="9142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tcPr>
                </a:tc>
              </a:tr>
              <a:tr h="799450">
                <a:tc>
                  <a:txBody>
                    <a:bodyPr/>
                    <a:lstStyle/>
                    <a:p>
                      <a:pPr indent="0" lvl="0" marL="0" rtl="0" algn="l">
                        <a:spcBef>
                          <a:spcPts val="0"/>
                        </a:spcBef>
                        <a:spcAft>
                          <a:spcPts val="0"/>
                        </a:spcAft>
                        <a:buNone/>
                      </a:pPr>
                      <a:r>
                        <a:rPr lang="en-US" sz="3000">
                          <a:solidFill>
                            <a:schemeClr val="lt1"/>
                          </a:solidFill>
                        </a:rPr>
                        <a:t>Number of Reviews for PA</a:t>
                      </a:r>
                      <a:endParaRPr sz="3000">
                        <a:solidFill>
                          <a:schemeClr val="lt1"/>
                        </a:solidFill>
                      </a:endParaRPr>
                    </a:p>
                  </a:txBody>
                  <a:tcPr marT="91425" marB="91425" marR="91425" marL="9142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en-US" sz="3000">
                          <a:solidFill>
                            <a:schemeClr val="lt1"/>
                          </a:solidFill>
                        </a:rPr>
                        <a:t>566,833</a:t>
                      </a:r>
                      <a:endParaRPr sz="3000">
                        <a:solidFill>
                          <a:schemeClr val="lt1"/>
                        </a:solidFill>
                      </a:endParaRPr>
                    </a:p>
                  </a:txBody>
                  <a:tcPr marT="91425" marB="91425" marR="91425" marL="9142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tcPr>
                </a:tc>
              </a:tr>
              <a:tr h="799450">
                <a:tc>
                  <a:txBody>
                    <a:bodyPr/>
                    <a:lstStyle/>
                    <a:p>
                      <a:pPr indent="0" lvl="0" marL="0" rtl="0" algn="l">
                        <a:spcBef>
                          <a:spcPts val="0"/>
                        </a:spcBef>
                        <a:spcAft>
                          <a:spcPts val="0"/>
                        </a:spcAft>
                        <a:buNone/>
                      </a:pPr>
                      <a:r>
                        <a:rPr lang="en-US" sz="3000">
                          <a:solidFill>
                            <a:schemeClr val="lt1"/>
                          </a:solidFill>
                        </a:rPr>
                        <a:t>Number of Reviews for FL</a:t>
                      </a:r>
                      <a:endParaRPr sz="3000">
                        <a:solidFill>
                          <a:schemeClr val="lt1"/>
                        </a:solidFill>
                      </a:endParaRPr>
                    </a:p>
                  </a:txBody>
                  <a:tcPr marT="91425" marB="91425" marR="91425" marL="9142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en-US" sz="3000">
                          <a:solidFill>
                            <a:schemeClr val="lt1"/>
                          </a:solidFill>
                        </a:rPr>
                        <a:t>398,808</a:t>
                      </a:r>
                      <a:endParaRPr sz="3000">
                        <a:solidFill>
                          <a:schemeClr val="lt1"/>
                        </a:solidFill>
                      </a:endParaRPr>
                    </a:p>
                  </a:txBody>
                  <a:tcPr marT="91425" marB="91425" marR="91425" marL="9142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tcPr>
                </a:tc>
              </a:tr>
              <a:tr h="799450">
                <a:tc>
                  <a:txBody>
                    <a:bodyPr/>
                    <a:lstStyle/>
                    <a:p>
                      <a:pPr indent="0" lvl="0" marL="0" rtl="0" algn="l">
                        <a:spcBef>
                          <a:spcPts val="0"/>
                        </a:spcBef>
                        <a:spcAft>
                          <a:spcPts val="0"/>
                        </a:spcAft>
                        <a:buNone/>
                      </a:pPr>
                      <a:r>
                        <a:rPr lang="en-US" sz="3000">
                          <a:solidFill>
                            <a:schemeClr val="lt1"/>
                          </a:solidFill>
                        </a:rPr>
                        <a:t>Number of Reviews for American Cuisine Restaurants</a:t>
                      </a:r>
                      <a:endParaRPr sz="3000">
                        <a:solidFill>
                          <a:schemeClr val="lt1"/>
                        </a:solidFill>
                      </a:endParaRPr>
                    </a:p>
                  </a:txBody>
                  <a:tcPr marT="91425" marB="91425" marR="91425" marL="9142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en-US" sz="3000">
                          <a:solidFill>
                            <a:schemeClr val="lt1"/>
                          </a:solidFill>
                        </a:rPr>
                        <a:t>676,072</a:t>
                      </a:r>
                      <a:endParaRPr sz="3000">
                        <a:solidFill>
                          <a:schemeClr val="lt1"/>
                        </a:solidFill>
                      </a:endParaRPr>
                    </a:p>
                  </a:txBody>
                  <a:tcPr marT="91425" marB="91425" marR="91425" marL="91425" anchor="ctr">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tcPr>
                </a:tc>
              </a:tr>
              <a:tr h="799450">
                <a:tc>
                  <a:txBody>
                    <a:bodyPr/>
                    <a:lstStyle/>
                    <a:p>
                      <a:pPr indent="0" lvl="0" marL="0" rtl="0" algn="l">
                        <a:spcBef>
                          <a:spcPts val="0"/>
                        </a:spcBef>
                        <a:spcAft>
                          <a:spcPts val="0"/>
                        </a:spcAft>
                        <a:buNone/>
                      </a:pPr>
                      <a:r>
                        <a:rPr lang="en-US" sz="3000">
                          <a:solidFill>
                            <a:schemeClr val="lt1"/>
                          </a:solidFill>
                        </a:rPr>
                        <a:t>Number of Reviews for Chinese Cuisine Restaurants</a:t>
                      </a:r>
                      <a:endParaRPr sz="3000">
                        <a:solidFill>
                          <a:schemeClr val="lt1"/>
                        </a:solidFill>
                      </a:endParaRPr>
                    </a:p>
                  </a:txBody>
                  <a:tcPr marT="91425" marB="91425" marR="91425" marL="9142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en-US" sz="3000">
                          <a:solidFill>
                            <a:schemeClr val="lt1"/>
                          </a:solidFill>
                        </a:rPr>
                        <a:t>100,164</a:t>
                      </a:r>
                      <a:endParaRPr sz="3000">
                        <a:solidFill>
                          <a:schemeClr val="lt1"/>
                        </a:solidFill>
                      </a:endParaRPr>
                    </a:p>
                  </a:txBody>
                  <a:tcPr marT="91425" marB="91425" marR="91425" marL="91425" anchor="ctr">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tcPr>
                </a:tc>
              </a:tr>
              <a:tr h="799450">
                <a:tc>
                  <a:txBody>
                    <a:bodyPr/>
                    <a:lstStyle/>
                    <a:p>
                      <a:pPr indent="0" lvl="0" marL="0" rtl="0" algn="l">
                        <a:spcBef>
                          <a:spcPts val="0"/>
                        </a:spcBef>
                        <a:spcAft>
                          <a:spcPts val="0"/>
                        </a:spcAft>
                        <a:buNone/>
                      </a:pPr>
                      <a:r>
                        <a:rPr lang="en-US" sz="3000">
                          <a:solidFill>
                            <a:schemeClr val="lt1"/>
                          </a:solidFill>
                        </a:rPr>
                        <a:t>Number of Reviews for Italian Cuisine Restaurants</a:t>
                      </a:r>
                      <a:endParaRPr sz="3000">
                        <a:solidFill>
                          <a:schemeClr val="lt1"/>
                        </a:solidFill>
                      </a:endParaRPr>
                    </a:p>
                  </a:txBody>
                  <a:tcPr marT="91425" marB="91425" marR="91425" marL="9142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en-US" sz="3000">
                          <a:solidFill>
                            <a:schemeClr val="lt1"/>
                          </a:solidFill>
                        </a:rPr>
                        <a:t>189,405</a:t>
                      </a:r>
                      <a:endParaRPr sz="3000">
                        <a:solidFill>
                          <a:schemeClr val="lt1"/>
                        </a:solidFill>
                      </a:endParaRPr>
                    </a:p>
                  </a:txBody>
                  <a:tcPr marT="91425" marB="91425" marR="91425" marL="91425" anchor="ctr">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tcPr>
                </a:tc>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9B6A3"/>
        </a:solidFill>
      </p:bgPr>
    </p:bg>
    <p:spTree>
      <p:nvGrpSpPr>
        <p:cNvPr id="196" name="Shape 196"/>
        <p:cNvGrpSpPr/>
        <p:nvPr/>
      </p:nvGrpSpPr>
      <p:grpSpPr>
        <a:xfrm>
          <a:off x="0" y="0"/>
          <a:ext cx="0" cy="0"/>
          <a:chOff x="0" y="0"/>
          <a:chExt cx="0" cy="0"/>
        </a:xfrm>
      </p:grpSpPr>
      <p:sp>
        <p:nvSpPr>
          <p:cNvPr id="197" name="Google Shape;197;p18"/>
          <p:cNvSpPr/>
          <p:nvPr/>
        </p:nvSpPr>
        <p:spPr>
          <a:xfrm>
            <a:off x="10203716" y="1660373"/>
            <a:ext cx="9842624" cy="8231632"/>
          </a:xfrm>
          <a:custGeom>
            <a:rect b="b" l="l" r="r" t="t"/>
            <a:pathLst>
              <a:path extrusionOk="0" h="812800" w="971871">
                <a:moveTo>
                  <a:pt x="485936" y="0"/>
                </a:moveTo>
                <a:cubicBezTo>
                  <a:pt x="217561" y="0"/>
                  <a:pt x="0" y="181951"/>
                  <a:pt x="0" y="406400"/>
                </a:cubicBezTo>
                <a:cubicBezTo>
                  <a:pt x="0" y="630849"/>
                  <a:pt x="217561" y="812800"/>
                  <a:pt x="485936" y="812800"/>
                </a:cubicBezTo>
                <a:cubicBezTo>
                  <a:pt x="754310" y="812800"/>
                  <a:pt x="971871" y="630849"/>
                  <a:pt x="971871" y="406400"/>
                </a:cubicBezTo>
                <a:cubicBezTo>
                  <a:pt x="971871" y="181951"/>
                  <a:pt x="754310" y="0"/>
                  <a:pt x="485936" y="0"/>
                </a:cubicBezTo>
                <a:close/>
              </a:path>
            </a:pathLst>
          </a:custGeom>
          <a:blipFill rotWithShape="1">
            <a:blip r:embed="rId3">
              <a:alphaModFix/>
            </a:blip>
            <a:stretch>
              <a:fillRect b="0" l="-12645" r="-12644"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8" name="Google Shape;198;p18"/>
          <p:cNvGrpSpPr/>
          <p:nvPr/>
        </p:nvGrpSpPr>
        <p:grpSpPr>
          <a:xfrm>
            <a:off x="1416192" y="2822469"/>
            <a:ext cx="7494801" cy="1320791"/>
            <a:chOff x="0" y="-1193575"/>
            <a:chExt cx="2614800" cy="460800"/>
          </a:xfrm>
        </p:grpSpPr>
        <p:sp>
          <p:nvSpPr>
            <p:cNvPr id="199" name="Google Shape;199;p18"/>
            <p:cNvSpPr/>
            <p:nvPr/>
          </p:nvSpPr>
          <p:spPr>
            <a:xfrm>
              <a:off x="0" y="-1169731"/>
              <a:ext cx="2614774" cy="413103"/>
            </a:xfrm>
            <a:custGeom>
              <a:rect b="b" l="l" r="r" t="t"/>
              <a:pathLst>
                <a:path extrusionOk="0" h="413103" w="2614774">
                  <a:moveTo>
                    <a:pt x="52683" y="0"/>
                  </a:moveTo>
                  <a:lnTo>
                    <a:pt x="2562091" y="0"/>
                  </a:lnTo>
                  <a:cubicBezTo>
                    <a:pt x="2576064" y="0"/>
                    <a:pt x="2589464" y="5550"/>
                    <a:pt x="2599343" y="15430"/>
                  </a:cubicBezTo>
                  <a:cubicBezTo>
                    <a:pt x="2609223" y="25310"/>
                    <a:pt x="2614774" y="38710"/>
                    <a:pt x="2614774" y="52683"/>
                  </a:cubicBezTo>
                  <a:lnTo>
                    <a:pt x="2614774" y="360421"/>
                  </a:lnTo>
                  <a:cubicBezTo>
                    <a:pt x="2614774" y="374393"/>
                    <a:pt x="2609223" y="387793"/>
                    <a:pt x="2599343" y="397673"/>
                  </a:cubicBezTo>
                  <a:cubicBezTo>
                    <a:pt x="2589464" y="407553"/>
                    <a:pt x="2576064" y="413103"/>
                    <a:pt x="2562091" y="413103"/>
                  </a:cubicBezTo>
                  <a:lnTo>
                    <a:pt x="52683" y="413103"/>
                  </a:lnTo>
                  <a:cubicBezTo>
                    <a:pt x="38710" y="413103"/>
                    <a:pt x="25310" y="407553"/>
                    <a:pt x="15430" y="397673"/>
                  </a:cubicBezTo>
                  <a:cubicBezTo>
                    <a:pt x="5550" y="387793"/>
                    <a:pt x="0" y="374393"/>
                    <a:pt x="0" y="360421"/>
                  </a:cubicBezTo>
                  <a:lnTo>
                    <a:pt x="0" y="52683"/>
                  </a:lnTo>
                  <a:cubicBezTo>
                    <a:pt x="0" y="38710"/>
                    <a:pt x="5550" y="25310"/>
                    <a:pt x="15430" y="15430"/>
                  </a:cubicBezTo>
                  <a:cubicBezTo>
                    <a:pt x="25310" y="5550"/>
                    <a:pt x="38710" y="0"/>
                    <a:pt x="52683" y="0"/>
                  </a:cubicBezTo>
                  <a:close/>
                </a:path>
              </a:pathLst>
            </a:custGeom>
            <a:solidFill>
              <a:srgbClr val="BB830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8"/>
            <p:cNvSpPr txBox="1"/>
            <p:nvPr/>
          </p:nvSpPr>
          <p:spPr>
            <a:xfrm>
              <a:off x="0" y="-1193575"/>
              <a:ext cx="2614800" cy="460800"/>
            </a:xfrm>
            <a:prstGeom prst="rect">
              <a:avLst/>
            </a:prstGeom>
            <a:noFill/>
            <a:ln>
              <a:noFill/>
            </a:ln>
          </p:spPr>
          <p:txBody>
            <a:bodyPr anchorCtr="0" anchor="ctr" bIns="50800" lIns="50800" spcFirstLastPara="1" rIns="50800" wrap="square" tIns="50800">
              <a:noAutofit/>
            </a:bodyPr>
            <a:lstStyle/>
            <a:p>
              <a:pPr indent="0" lvl="0" marL="0" marR="0" rtl="0" algn="ctr">
                <a:lnSpc>
                  <a:spcPct val="140016"/>
                </a:lnSpc>
                <a:spcBef>
                  <a:spcPts val="0"/>
                </a:spcBef>
                <a:spcAft>
                  <a:spcPts val="0"/>
                </a:spcAft>
                <a:buNone/>
              </a:pPr>
              <a:r>
                <a:rPr lang="en-US" sz="2499">
                  <a:solidFill>
                    <a:srgbClr val="FFFFFF"/>
                  </a:solidFill>
                </a:rPr>
                <a:t>Sentiment Analysis - Word Cloud EDA among the star ratings and tips data</a:t>
              </a:r>
              <a:endParaRPr/>
            </a:p>
          </p:txBody>
        </p:sp>
      </p:grpSp>
      <p:sp>
        <p:nvSpPr>
          <p:cNvPr id="201" name="Google Shape;201;p18"/>
          <p:cNvSpPr txBox="1"/>
          <p:nvPr/>
        </p:nvSpPr>
        <p:spPr>
          <a:xfrm>
            <a:off x="1416199" y="755100"/>
            <a:ext cx="15968700" cy="1468200"/>
          </a:xfrm>
          <a:prstGeom prst="rect">
            <a:avLst/>
          </a:prstGeom>
          <a:noFill/>
          <a:ln>
            <a:noFill/>
          </a:ln>
        </p:spPr>
        <p:txBody>
          <a:bodyPr anchorCtr="0" anchor="t" bIns="0" lIns="0" spcFirstLastPara="1" rIns="0" wrap="square" tIns="0">
            <a:spAutoFit/>
          </a:bodyPr>
          <a:lstStyle/>
          <a:p>
            <a:pPr indent="0" lvl="0" marL="0" marR="0" rtl="0" algn="l">
              <a:lnSpc>
                <a:spcPct val="110998"/>
              </a:lnSpc>
              <a:spcBef>
                <a:spcPts val="0"/>
              </a:spcBef>
              <a:spcAft>
                <a:spcPts val="0"/>
              </a:spcAft>
              <a:buNone/>
            </a:pPr>
            <a:r>
              <a:rPr lang="en-US" sz="9538">
                <a:solidFill>
                  <a:srgbClr val="FFFFFF"/>
                </a:solidFill>
                <a:latin typeface="Anton"/>
                <a:ea typeface="Anton"/>
                <a:cs typeface="Anton"/>
                <a:sym typeface="Anton"/>
              </a:rPr>
              <a:t>ANALYSIS PROCESS</a:t>
            </a:r>
            <a:endParaRPr/>
          </a:p>
        </p:txBody>
      </p:sp>
      <p:grpSp>
        <p:nvGrpSpPr>
          <p:cNvPr id="202" name="Google Shape;202;p18"/>
          <p:cNvGrpSpPr/>
          <p:nvPr/>
        </p:nvGrpSpPr>
        <p:grpSpPr>
          <a:xfrm>
            <a:off x="10203735" y="6945709"/>
            <a:ext cx="2302849" cy="2302849"/>
            <a:chOff x="0" y="0"/>
            <a:chExt cx="812800" cy="812800"/>
          </a:xfrm>
        </p:grpSpPr>
        <p:sp>
          <p:nvSpPr>
            <p:cNvPr id="203" name="Google Shape;203;p18"/>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687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18"/>
            <p:cNvSpPr txBox="1"/>
            <p:nvPr/>
          </p:nvSpPr>
          <p:spPr>
            <a:xfrm>
              <a:off x="76200" y="47625"/>
              <a:ext cx="660400" cy="688975"/>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05" name="Google Shape;205;p18"/>
          <p:cNvSpPr/>
          <p:nvPr/>
        </p:nvSpPr>
        <p:spPr>
          <a:xfrm rot="60161">
            <a:off x="10847169" y="7437808"/>
            <a:ext cx="1167662" cy="1169789"/>
          </a:xfrm>
          <a:custGeom>
            <a:rect b="b" l="l" r="r" t="t"/>
            <a:pathLst>
              <a:path extrusionOk="0" h="1169789" w="1167662">
                <a:moveTo>
                  <a:pt x="0" y="0"/>
                </a:moveTo>
                <a:lnTo>
                  <a:pt x="1167662" y="0"/>
                </a:lnTo>
                <a:lnTo>
                  <a:pt x="1167662" y="1169789"/>
                </a:lnTo>
                <a:lnTo>
                  <a:pt x="0" y="1169789"/>
                </a:lnTo>
                <a:lnTo>
                  <a:pt x="0" y="0"/>
                </a:lnTo>
                <a:close/>
              </a:path>
            </a:pathLst>
          </a:custGeom>
          <a:blipFill rotWithShape="1">
            <a:blip r:embed="rId4">
              <a:alphaModFix/>
            </a:blip>
            <a:stretch>
              <a:fillRect b="0" l="0" r="0" t="0"/>
            </a:stretch>
          </a:blipFill>
          <a:ln>
            <a:noFill/>
          </a:ln>
        </p:spPr>
      </p:sp>
      <p:grpSp>
        <p:nvGrpSpPr>
          <p:cNvPr id="206" name="Google Shape;206;p18"/>
          <p:cNvGrpSpPr/>
          <p:nvPr/>
        </p:nvGrpSpPr>
        <p:grpSpPr>
          <a:xfrm>
            <a:off x="1416192" y="4549052"/>
            <a:ext cx="7494801" cy="1339709"/>
            <a:chOff x="0" y="-1190771"/>
            <a:chExt cx="2614800" cy="467400"/>
          </a:xfrm>
        </p:grpSpPr>
        <p:sp>
          <p:nvSpPr>
            <p:cNvPr id="207" name="Google Shape;207;p18"/>
            <p:cNvSpPr/>
            <p:nvPr/>
          </p:nvSpPr>
          <p:spPr>
            <a:xfrm>
              <a:off x="13" y="-1167018"/>
              <a:ext cx="2614774" cy="419897"/>
            </a:xfrm>
            <a:custGeom>
              <a:rect b="b" l="l" r="r" t="t"/>
              <a:pathLst>
                <a:path extrusionOk="0" h="419897" w="2614774">
                  <a:moveTo>
                    <a:pt x="52683" y="0"/>
                  </a:moveTo>
                  <a:lnTo>
                    <a:pt x="2562091" y="0"/>
                  </a:lnTo>
                  <a:cubicBezTo>
                    <a:pt x="2576064" y="0"/>
                    <a:pt x="2589464" y="5550"/>
                    <a:pt x="2599343" y="15430"/>
                  </a:cubicBezTo>
                  <a:cubicBezTo>
                    <a:pt x="2609223" y="25310"/>
                    <a:pt x="2614774" y="38710"/>
                    <a:pt x="2614774" y="52683"/>
                  </a:cubicBezTo>
                  <a:lnTo>
                    <a:pt x="2614774" y="367215"/>
                  </a:lnTo>
                  <a:cubicBezTo>
                    <a:pt x="2614774" y="381187"/>
                    <a:pt x="2609223" y="394587"/>
                    <a:pt x="2599343" y="404467"/>
                  </a:cubicBezTo>
                  <a:cubicBezTo>
                    <a:pt x="2589464" y="414347"/>
                    <a:pt x="2576064" y="419897"/>
                    <a:pt x="2562091" y="419897"/>
                  </a:cubicBezTo>
                  <a:lnTo>
                    <a:pt x="52683" y="419897"/>
                  </a:lnTo>
                  <a:cubicBezTo>
                    <a:pt x="38710" y="419897"/>
                    <a:pt x="25310" y="414347"/>
                    <a:pt x="15430" y="404467"/>
                  </a:cubicBezTo>
                  <a:cubicBezTo>
                    <a:pt x="5550" y="394587"/>
                    <a:pt x="0" y="381187"/>
                    <a:pt x="0" y="367215"/>
                  </a:cubicBezTo>
                  <a:lnTo>
                    <a:pt x="0" y="52683"/>
                  </a:lnTo>
                  <a:cubicBezTo>
                    <a:pt x="0" y="38710"/>
                    <a:pt x="5550" y="25310"/>
                    <a:pt x="15430" y="15430"/>
                  </a:cubicBezTo>
                  <a:cubicBezTo>
                    <a:pt x="25310" y="5550"/>
                    <a:pt x="38710" y="0"/>
                    <a:pt x="52683" y="0"/>
                  </a:cubicBezTo>
                  <a:close/>
                </a:path>
              </a:pathLst>
            </a:custGeom>
            <a:solidFill>
              <a:srgbClr val="BB830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8"/>
            <p:cNvSpPr txBox="1"/>
            <p:nvPr/>
          </p:nvSpPr>
          <p:spPr>
            <a:xfrm>
              <a:off x="0" y="-1190771"/>
              <a:ext cx="2614800" cy="467400"/>
            </a:xfrm>
            <a:prstGeom prst="rect">
              <a:avLst/>
            </a:prstGeom>
            <a:noFill/>
            <a:ln>
              <a:noFill/>
            </a:ln>
          </p:spPr>
          <p:txBody>
            <a:bodyPr anchorCtr="0" anchor="ctr" bIns="50800" lIns="50800" spcFirstLastPara="1" rIns="50800" wrap="square" tIns="50800">
              <a:noAutofit/>
            </a:bodyPr>
            <a:lstStyle/>
            <a:p>
              <a:pPr indent="0" lvl="0" marL="0" marR="0" rtl="0" algn="ctr">
                <a:lnSpc>
                  <a:spcPct val="140016"/>
                </a:lnSpc>
                <a:spcBef>
                  <a:spcPts val="0"/>
                </a:spcBef>
                <a:spcAft>
                  <a:spcPts val="0"/>
                </a:spcAft>
                <a:buNone/>
              </a:pPr>
              <a:r>
                <a:rPr lang="en-US" sz="2499">
                  <a:solidFill>
                    <a:srgbClr val="FFFFFF"/>
                  </a:solidFill>
                </a:rPr>
                <a:t>Topic Modeling for Review and Tips dataset</a:t>
              </a:r>
              <a:endParaRPr/>
            </a:p>
          </p:txBody>
        </p:sp>
      </p:grpSp>
      <p:grpSp>
        <p:nvGrpSpPr>
          <p:cNvPr id="209" name="Google Shape;209;p18"/>
          <p:cNvGrpSpPr/>
          <p:nvPr/>
        </p:nvGrpSpPr>
        <p:grpSpPr>
          <a:xfrm>
            <a:off x="1416230" y="6294544"/>
            <a:ext cx="7570984" cy="1203551"/>
            <a:chOff x="-53157" y="-837194"/>
            <a:chExt cx="2641379" cy="419897"/>
          </a:xfrm>
        </p:grpSpPr>
        <p:sp>
          <p:nvSpPr>
            <p:cNvPr id="210" name="Google Shape;210;p18"/>
            <p:cNvSpPr/>
            <p:nvPr/>
          </p:nvSpPr>
          <p:spPr>
            <a:xfrm>
              <a:off x="-53157" y="-837194"/>
              <a:ext cx="2614774" cy="419897"/>
            </a:xfrm>
            <a:custGeom>
              <a:rect b="b" l="l" r="r" t="t"/>
              <a:pathLst>
                <a:path extrusionOk="0" h="419897" w="2614774">
                  <a:moveTo>
                    <a:pt x="52683" y="0"/>
                  </a:moveTo>
                  <a:lnTo>
                    <a:pt x="2562091" y="0"/>
                  </a:lnTo>
                  <a:cubicBezTo>
                    <a:pt x="2576064" y="0"/>
                    <a:pt x="2589464" y="5550"/>
                    <a:pt x="2599343" y="15430"/>
                  </a:cubicBezTo>
                  <a:cubicBezTo>
                    <a:pt x="2609223" y="25310"/>
                    <a:pt x="2614774" y="38710"/>
                    <a:pt x="2614774" y="52683"/>
                  </a:cubicBezTo>
                  <a:lnTo>
                    <a:pt x="2614774" y="367215"/>
                  </a:lnTo>
                  <a:cubicBezTo>
                    <a:pt x="2614774" y="381187"/>
                    <a:pt x="2609223" y="394587"/>
                    <a:pt x="2599343" y="404467"/>
                  </a:cubicBezTo>
                  <a:cubicBezTo>
                    <a:pt x="2589464" y="414347"/>
                    <a:pt x="2576064" y="419897"/>
                    <a:pt x="2562091" y="419897"/>
                  </a:cubicBezTo>
                  <a:lnTo>
                    <a:pt x="52683" y="419897"/>
                  </a:lnTo>
                  <a:cubicBezTo>
                    <a:pt x="38710" y="419897"/>
                    <a:pt x="25310" y="414347"/>
                    <a:pt x="15430" y="404467"/>
                  </a:cubicBezTo>
                  <a:cubicBezTo>
                    <a:pt x="5550" y="394587"/>
                    <a:pt x="0" y="381187"/>
                    <a:pt x="0" y="367215"/>
                  </a:cubicBezTo>
                  <a:lnTo>
                    <a:pt x="0" y="52683"/>
                  </a:lnTo>
                  <a:cubicBezTo>
                    <a:pt x="0" y="38710"/>
                    <a:pt x="5550" y="25310"/>
                    <a:pt x="15430" y="15430"/>
                  </a:cubicBezTo>
                  <a:cubicBezTo>
                    <a:pt x="25310" y="5550"/>
                    <a:pt x="38710" y="0"/>
                    <a:pt x="52683" y="0"/>
                  </a:cubicBezTo>
                  <a:close/>
                </a:path>
              </a:pathLst>
            </a:custGeom>
            <a:solidFill>
              <a:srgbClr val="BB830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8"/>
            <p:cNvSpPr txBox="1"/>
            <p:nvPr/>
          </p:nvSpPr>
          <p:spPr>
            <a:xfrm>
              <a:off x="-26578" y="-791776"/>
              <a:ext cx="2614800" cy="349800"/>
            </a:xfrm>
            <a:prstGeom prst="rect">
              <a:avLst/>
            </a:prstGeom>
            <a:noFill/>
            <a:ln>
              <a:noFill/>
            </a:ln>
          </p:spPr>
          <p:txBody>
            <a:bodyPr anchorCtr="0" anchor="ctr" bIns="50800" lIns="50800" spcFirstLastPara="1" rIns="50800" wrap="square" tIns="50800">
              <a:noAutofit/>
            </a:bodyPr>
            <a:lstStyle/>
            <a:p>
              <a:pPr indent="0" lvl="0" marL="0" marR="0" rtl="0" algn="ctr">
                <a:lnSpc>
                  <a:spcPct val="140016"/>
                </a:lnSpc>
                <a:spcBef>
                  <a:spcPts val="0"/>
                </a:spcBef>
                <a:spcAft>
                  <a:spcPts val="0"/>
                </a:spcAft>
                <a:buNone/>
              </a:pPr>
              <a:r>
                <a:rPr lang="en-US" sz="2499">
                  <a:solidFill>
                    <a:srgbClr val="FFFFFF"/>
                  </a:solidFill>
                </a:rPr>
                <a:t>Sentiment Classification and Topic Modeling </a:t>
              </a:r>
              <a:endParaRPr/>
            </a:p>
          </p:txBody>
        </p:sp>
      </p:grpSp>
      <p:grpSp>
        <p:nvGrpSpPr>
          <p:cNvPr id="212" name="Google Shape;212;p18"/>
          <p:cNvGrpSpPr/>
          <p:nvPr/>
        </p:nvGrpSpPr>
        <p:grpSpPr>
          <a:xfrm>
            <a:off x="1492392" y="7963326"/>
            <a:ext cx="7494801" cy="1340058"/>
            <a:chOff x="0" y="-47625"/>
            <a:chExt cx="2614800" cy="467522"/>
          </a:xfrm>
        </p:grpSpPr>
        <p:sp>
          <p:nvSpPr>
            <p:cNvPr id="213" name="Google Shape;213;p18"/>
            <p:cNvSpPr/>
            <p:nvPr/>
          </p:nvSpPr>
          <p:spPr>
            <a:xfrm>
              <a:off x="0" y="0"/>
              <a:ext cx="2614774" cy="419897"/>
            </a:xfrm>
            <a:custGeom>
              <a:rect b="b" l="l" r="r" t="t"/>
              <a:pathLst>
                <a:path extrusionOk="0" h="419897" w="2614774">
                  <a:moveTo>
                    <a:pt x="52683" y="0"/>
                  </a:moveTo>
                  <a:lnTo>
                    <a:pt x="2562091" y="0"/>
                  </a:lnTo>
                  <a:cubicBezTo>
                    <a:pt x="2576064" y="0"/>
                    <a:pt x="2589464" y="5550"/>
                    <a:pt x="2599343" y="15430"/>
                  </a:cubicBezTo>
                  <a:cubicBezTo>
                    <a:pt x="2609223" y="25310"/>
                    <a:pt x="2614774" y="38710"/>
                    <a:pt x="2614774" y="52683"/>
                  </a:cubicBezTo>
                  <a:lnTo>
                    <a:pt x="2614774" y="367215"/>
                  </a:lnTo>
                  <a:cubicBezTo>
                    <a:pt x="2614774" y="381187"/>
                    <a:pt x="2609223" y="394587"/>
                    <a:pt x="2599343" y="404467"/>
                  </a:cubicBezTo>
                  <a:cubicBezTo>
                    <a:pt x="2589464" y="414347"/>
                    <a:pt x="2576064" y="419897"/>
                    <a:pt x="2562091" y="419897"/>
                  </a:cubicBezTo>
                  <a:lnTo>
                    <a:pt x="52683" y="419897"/>
                  </a:lnTo>
                  <a:cubicBezTo>
                    <a:pt x="38710" y="419897"/>
                    <a:pt x="25310" y="414347"/>
                    <a:pt x="15430" y="404467"/>
                  </a:cubicBezTo>
                  <a:cubicBezTo>
                    <a:pt x="5550" y="394587"/>
                    <a:pt x="0" y="381187"/>
                    <a:pt x="0" y="367215"/>
                  </a:cubicBezTo>
                  <a:lnTo>
                    <a:pt x="0" y="52683"/>
                  </a:lnTo>
                  <a:cubicBezTo>
                    <a:pt x="0" y="38710"/>
                    <a:pt x="5550" y="25310"/>
                    <a:pt x="15430" y="15430"/>
                  </a:cubicBezTo>
                  <a:cubicBezTo>
                    <a:pt x="25310" y="5550"/>
                    <a:pt x="38710" y="0"/>
                    <a:pt x="52683" y="0"/>
                  </a:cubicBezTo>
                  <a:close/>
                </a:path>
              </a:pathLst>
            </a:custGeom>
            <a:solidFill>
              <a:srgbClr val="BB830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18"/>
            <p:cNvSpPr txBox="1"/>
            <p:nvPr/>
          </p:nvSpPr>
          <p:spPr>
            <a:xfrm>
              <a:off x="0" y="-47625"/>
              <a:ext cx="2614800" cy="467400"/>
            </a:xfrm>
            <a:prstGeom prst="rect">
              <a:avLst/>
            </a:prstGeom>
            <a:noFill/>
            <a:ln>
              <a:noFill/>
            </a:ln>
          </p:spPr>
          <p:txBody>
            <a:bodyPr anchorCtr="0" anchor="ctr" bIns="50800" lIns="50800" spcFirstLastPara="1" rIns="50800" wrap="square" tIns="50800">
              <a:noAutofit/>
            </a:bodyPr>
            <a:lstStyle/>
            <a:p>
              <a:pPr indent="0" lvl="0" marL="0" marR="0" rtl="0" algn="ctr">
                <a:lnSpc>
                  <a:spcPct val="140016"/>
                </a:lnSpc>
                <a:spcBef>
                  <a:spcPts val="0"/>
                </a:spcBef>
                <a:spcAft>
                  <a:spcPts val="0"/>
                </a:spcAft>
                <a:buNone/>
              </a:pPr>
              <a:r>
                <a:rPr lang="en-US" sz="2499">
                  <a:solidFill>
                    <a:srgbClr val="FFFFFF"/>
                  </a:solidFill>
                </a:rPr>
                <a:t>Regional and Cuisine </a:t>
              </a:r>
              <a:r>
                <a:rPr lang="en-US" sz="2499">
                  <a:solidFill>
                    <a:srgbClr val="FFFFFF"/>
                  </a:solidFill>
                </a:rPr>
                <a:t>Comparison</a:t>
              </a:r>
              <a:r>
                <a:rPr lang="en-US" sz="2499">
                  <a:solidFill>
                    <a:srgbClr val="FFFFFF"/>
                  </a:solidFill>
                </a:rPr>
                <a:t> using Topic Modeling</a:t>
              </a: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9B6A3"/>
        </a:solidFill>
      </p:bgPr>
    </p:bg>
    <p:spTree>
      <p:nvGrpSpPr>
        <p:cNvPr id="218" name="Shape 218"/>
        <p:cNvGrpSpPr/>
        <p:nvPr/>
      </p:nvGrpSpPr>
      <p:grpSpPr>
        <a:xfrm>
          <a:off x="0" y="0"/>
          <a:ext cx="0" cy="0"/>
          <a:chOff x="0" y="0"/>
          <a:chExt cx="0" cy="0"/>
        </a:xfrm>
      </p:grpSpPr>
      <p:grpSp>
        <p:nvGrpSpPr>
          <p:cNvPr id="219" name="Google Shape;219;p19"/>
          <p:cNvGrpSpPr/>
          <p:nvPr/>
        </p:nvGrpSpPr>
        <p:grpSpPr>
          <a:xfrm>
            <a:off x="-1747509" y="7368946"/>
            <a:ext cx="6075352" cy="5836108"/>
            <a:chOff x="0" y="0"/>
            <a:chExt cx="1107255" cy="1063652"/>
          </a:xfrm>
        </p:grpSpPr>
        <p:sp>
          <p:nvSpPr>
            <p:cNvPr id="220" name="Google Shape;220;p19"/>
            <p:cNvSpPr/>
            <p:nvPr/>
          </p:nvSpPr>
          <p:spPr>
            <a:xfrm>
              <a:off x="0" y="0"/>
              <a:ext cx="1107255" cy="1063652"/>
            </a:xfrm>
            <a:custGeom>
              <a:rect b="b" l="l" r="r" t="t"/>
              <a:pathLst>
                <a:path extrusionOk="0" h="1063652" w="1107255">
                  <a:moveTo>
                    <a:pt x="553628" y="0"/>
                  </a:moveTo>
                  <a:cubicBezTo>
                    <a:pt x="247868" y="0"/>
                    <a:pt x="0" y="238107"/>
                    <a:pt x="0" y="531826"/>
                  </a:cubicBezTo>
                  <a:cubicBezTo>
                    <a:pt x="0" y="825545"/>
                    <a:pt x="247868" y="1063652"/>
                    <a:pt x="553628" y="1063652"/>
                  </a:cubicBezTo>
                  <a:cubicBezTo>
                    <a:pt x="859388" y="1063652"/>
                    <a:pt x="1107255" y="825545"/>
                    <a:pt x="1107255" y="531826"/>
                  </a:cubicBezTo>
                  <a:cubicBezTo>
                    <a:pt x="1107255" y="238107"/>
                    <a:pt x="859388" y="0"/>
                    <a:pt x="553628" y="0"/>
                  </a:cubicBezTo>
                  <a:close/>
                </a:path>
              </a:pathLst>
            </a:custGeom>
            <a:solidFill>
              <a:srgbClr val="6687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9"/>
            <p:cNvSpPr txBox="1"/>
            <p:nvPr/>
          </p:nvSpPr>
          <p:spPr>
            <a:xfrm>
              <a:off x="103805" y="71142"/>
              <a:ext cx="899645" cy="892792"/>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22" name="Google Shape;222;p19"/>
          <p:cNvGrpSpPr/>
          <p:nvPr/>
        </p:nvGrpSpPr>
        <p:grpSpPr>
          <a:xfrm>
            <a:off x="15014295" y="-1097762"/>
            <a:ext cx="3573389" cy="3432671"/>
            <a:chOff x="0" y="0"/>
            <a:chExt cx="1107255" cy="1063652"/>
          </a:xfrm>
        </p:grpSpPr>
        <p:sp>
          <p:nvSpPr>
            <p:cNvPr id="223" name="Google Shape;223;p19"/>
            <p:cNvSpPr/>
            <p:nvPr/>
          </p:nvSpPr>
          <p:spPr>
            <a:xfrm>
              <a:off x="0" y="0"/>
              <a:ext cx="1107255" cy="1063652"/>
            </a:xfrm>
            <a:custGeom>
              <a:rect b="b" l="l" r="r" t="t"/>
              <a:pathLst>
                <a:path extrusionOk="0" h="1063652" w="1107255">
                  <a:moveTo>
                    <a:pt x="553628" y="0"/>
                  </a:moveTo>
                  <a:cubicBezTo>
                    <a:pt x="247868" y="0"/>
                    <a:pt x="0" y="238107"/>
                    <a:pt x="0" y="531826"/>
                  </a:cubicBezTo>
                  <a:cubicBezTo>
                    <a:pt x="0" y="825545"/>
                    <a:pt x="247868" y="1063652"/>
                    <a:pt x="553628" y="1063652"/>
                  </a:cubicBezTo>
                  <a:cubicBezTo>
                    <a:pt x="859388" y="1063652"/>
                    <a:pt x="1107255" y="825545"/>
                    <a:pt x="1107255" y="531826"/>
                  </a:cubicBezTo>
                  <a:cubicBezTo>
                    <a:pt x="1107255" y="238107"/>
                    <a:pt x="859388" y="0"/>
                    <a:pt x="553628" y="0"/>
                  </a:cubicBezTo>
                  <a:close/>
                </a:path>
              </a:pathLst>
            </a:custGeom>
            <a:solidFill>
              <a:srgbClr val="6687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19"/>
            <p:cNvSpPr txBox="1"/>
            <p:nvPr/>
          </p:nvSpPr>
          <p:spPr>
            <a:xfrm>
              <a:off x="103805" y="71142"/>
              <a:ext cx="899645" cy="892792"/>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25" name="Google Shape;225;p19"/>
          <p:cNvSpPr txBox="1"/>
          <p:nvPr/>
        </p:nvSpPr>
        <p:spPr>
          <a:xfrm>
            <a:off x="185350" y="156825"/>
            <a:ext cx="6436800" cy="4727400"/>
          </a:xfrm>
          <a:prstGeom prst="rect">
            <a:avLst/>
          </a:prstGeom>
          <a:noFill/>
          <a:ln>
            <a:noFill/>
          </a:ln>
        </p:spPr>
        <p:txBody>
          <a:bodyPr anchorCtr="0" anchor="t" bIns="0" lIns="0" spcFirstLastPara="1" rIns="0" wrap="square" tIns="0">
            <a:spAutoFit/>
          </a:bodyPr>
          <a:lstStyle/>
          <a:p>
            <a:pPr indent="0" lvl="0" marL="0" marR="0" rtl="0" algn="l">
              <a:lnSpc>
                <a:spcPct val="110998"/>
              </a:lnSpc>
              <a:spcBef>
                <a:spcPts val="0"/>
              </a:spcBef>
              <a:spcAft>
                <a:spcPts val="0"/>
              </a:spcAft>
              <a:buNone/>
            </a:pPr>
            <a:r>
              <a:rPr lang="en-US" sz="9538">
                <a:solidFill>
                  <a:srgbClr val="FFFFFF"/>
                </a:solidFill>
                <a:latin typeface="Anton"/>
                <a:ea typeface="Anton"/>
                <a:cs typeface="Anton"/>
                <a:sym typeface="Anton"/>
              </a:rPr>
              <a:t>EXPLORATORY DATA ANALYSIS</a:t>
            </a:r>
            <a:endParaRPr/>
          </a:p>
        </p:txBody>
      </p:sp>
      <p:pic>
        <p:nvPicPr>
          <p:cNvPr id="226" name="Google Shape;226;p19"/>
          <p:cNvPicPr preferRelativeResize="0"/>
          <p:nvPr/>
        </p:nvPicPr>
        <p:blipFill>
          <a:blip r:embed="rId3">
            <a:alphaModFix/>
          </a:blip>
          <a:stretch>
            <a:fillRect/>
          </a:stretch>
        </p:blipFill>
        <p:spPr>
          <a:xfrm>
            <a:off x="6622275" y="156824"/>
            <a:ext cx="11382875" cy="4946000"/>
          </a:xfrm>
          <a:prstGeom prst="rect">
            <a:avLst/>
          </a:prstGeom>
          <a:noFill/>
          <a:ln>
            <a:noFill/>
          </a:ln>
        </p:spPr>
      </p:pic>
      <p:pic>
        <p:nvPicPr>
          <p:cNvPr id="227" name="Google Shape;227;p19"/>
          <p:cNvPicPr preferRelativeResize="0"/>
          <p:nvPr/>
        </p:nvPicPr>
        <p:blipFill>
          <a:blip r:embed="rId4">
            <a:alphaModFix/>
          </a:blip>
          <a:stretch>
            <a:fillRect/>
          </a:stretch>
        </p:blipFill>
        <p:spPr>
          <a:xfrm>
            <a:off x="3568475" y="5341000"/>
            <a:ext cx="14436675" cy="47274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9B6A3"/>
        </a:solidFill>
      </p:bgPr>
    </p:bg>
    <p:spTree>
      <p:nvGrpSpPr>
        <p:cNvPr id="231" name="Shape 231"/>
        <p:cNvGrpSpPr/>
        <p:nvPr/>
      </p:nvGrpSpPr>
      <p:grpSpPr>
        <a:xfrm>
          <a:off x="0" y="0"/>
          <a:ext cx="0" cy="0"/>
          <a:chOff x="0" y="0"/>
          <a:chExt cx="0" cy="0"/>
        </a:xfrm>
      </p:grpSpPr>
      <p:grpSp>
        <p:nvGrpSpPr>
          <p:cNvPr id="232" name="Google Shape;232;p20"/>
          <p:cNvGrpSpPr/>
          <p:nvPr/>
        </p:nvGrpSpPr>
        <p:grpSpPr>
          <a:xfrm>
            <a:off x="-1747509" y="7368946"/>
            <a:ext cx="6075397" cy="5836152"/>
            <a:chOff x="0" y="0"/>
            <a:chExt cx="1107255" cy="1063652"/>
          </a:xfrm>
        </p:grpSpPr>
        <p:sp>
          <p:nvSpPr>
            <p:cNvPr id="233" name="Google Shape;233;p20"/>
            <p:cNvSpPr/>
            <p:nvPr/>
          </p:nvSpPr>
          <p:spPr>
            <a:xfrm>
              <a:off x="0" y="0"/>
              <a:ext cx="1107255" cy="1063652"/>
            </a:xfrm>
            <a:custGeom>
              <a:rect b="b" l="l" r="r" t="t"/>
              <a:pathLst>
                <a:path extrusionOk="0" h="1063652" w="1107255">
                  <a:moveTo>
                    <a:pt x="553628" y="0"/>
                  </a:moveTo>
                  <a:cubicBezTo>
                    <a:pt x="247868" y="0"/>
                    <a:pt x="0" y="238107"/>
                    <a:pt x="0" y="531826"/>
                  </a:cubicBezTo>
                  <a:cubicBezTo>
                    <a:pt x="0" y="825545"/>
                    <a:pt x="247868" y="1063652"/>
                    <a:pt x="553628" y="1063652"/>
                  </a:cubicBezTo>
                  <a:cubicBezTo>
                    <a:pt x="859388" y="1063652"/>
                    <a:pt x="1107255" y="825545"/>
                    <a:pt x="1107255" y="531826"/>
                  </a:cubicBezTo>
                  <a:cubicBezTo>
                    <a:pt x="1107255" y="238107"/>
                    <a:pt x="859388" y="0"/>
                    <a:pt x="553628" y="0"/>
                  </a:cubicBezTo>
                  <a:close/>
                </a:path>
              </a:pathLst>
            </a:custGeom>
            <a:solidFill>
              <a:srgbClr val="6687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20"/>
            <p:cNvSpPr txBox="1"/>
            <p:nvPr/>
          </p:nvSpPr>
          <p:spPr>
            <a:xfrm>
              <a:off x="103805" y="71142"/>
              <a:ext cx="899700" cy="8928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35" name="Google Shape;235;p20"/>
          <p:cNvGrpSpPr/>
          <p:nvPr/>
        </p:nvGrpSpPr>
        <p:grpSpPr>
          <a:xfrm>
            <a:off x="15014295" y="-1097762"/>
            <a:ext cx="3573444" cy="3432724"/>
            <a:chOff x="0" y="0"/>
            <a:chExt cx="1107255" cy="1063652"/>
          </a:xfrm>
        </p:grpSpPr>
        <p:sp>
          <p:nvSpPr>
            <p:cNvPr id="236" name="Google Shape;236;p20"/>
            <p:cNvSpPr/>
            <p:nvPr/>
          </p:nvSpPr>
          <p:spPr>
            <a:xfrm>
              <a:off x="0" y="0"/>
              <a:ext cx="1107255" cy="1063652"/>
            </a:xfrm>
            <a:custGeom>
              <a:rect b="b" l="l" r="r" t="t"/>
              <a:pathLst>
                <a:path extrusionOk="0" h="1063652" w="1107255">
                  <a:moveTo>
                    <a:pt x="553628" y="0"/>
                  </a:moveTo>
                  <a:cubicBezTo>
                    <a:pt x="247868" y="0"/>
                    <a:pt x="0" y="238107"/>
                    <a:pt x="0" y="531826"/>
                  </a:cubicBezTo>
                  <a:cubicBezTo>
                    <a:pt x="0" y="825545"/>
                    <a:pt x="247868" y="1063652"/>
                    <a:pt x="553628" y="1063652"/>
                  </a:cubicBezTo>
                  <a:cubicBezTo>
                    <a:pt x="859388" y="1063652"/>
                    <a:pt x="1107255" y="825545"/>
                    <a:pt x="1107255" y="531826"/>
                  </a:cubicBezTo>
                  <a:cubicBezTo>
                    <a:pt x="1107255" y="238107"/>
                    <a:pt x="859388" y="0"/>
                    <a:pt x="553628" y="0"/>
                  </a:cubicBezTo>
                  <a:close/>
                </a:path>
              </a:pathLst>
            </a:custGeom>
            <a:solidFill>
              <a:srgbClr val="6687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20"/>
            <p:cNvSpPr txBox="1"/>
            <p:nvPr/>
          </p:nvSpPr>
          <p:spPr>
            <a:xfrm>
              <a:off x="103805" y="71142"/>
              <a:ext cx="899700" cy="8928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38" name="Google Shape;238;p20"/>
          <p:cNvSpPr txBox="1"/>
          <p:nvPr/>
        </p:nvSpPr>
        <p:spPr>
          <a:xfrm>
            <a:off x="14309706" y="249150"/>
            <a:ext cx="3978300" cy="738900"/>
          </a:xfrm>
          <a:prstGeom prst="rect">
            <a:avLst/>
          </a:prstGeom>
          <a:noFill/>
          <a:ln>
            <a:noFill/>
          </a:ln>
        </p:spPr>
        <p:txBody>
          <a:bodyPr anchorCtr="0" anchor="t" bIns="0" lIns="0" spcFirstLastPara="1" rIns="0" wrap="square" tIns="0">
            <a:spAutoFit/>
          </a:bodyPr>
          <a:lstStyle/>
          <a:p>
            <a:pPr indent="0" lvl="0" marL="0" marR="0" rtl="0" algn="l">
              <a:lnSpc>
                <a:spcPct val="110998"/>
              </a:lnSpc>
              <a:spcBef>
                <a:spcPts val="0"/>
              </a:spcBef>
              <a:spcAft>
                <a:spcPts val="0"/>
              </a:spcAft>
              <a:buNone/>
            </a:pPr>
            <a:r>
              <a:rPr lang="en-US" sz="4800">
                <a:solidFill>
                  <a:srgbClr val="FFFFFF"/>
                </a:solidFill>
                <a:latin typeface="Anton"/>
                <a:ea typeface="Anton"/>
                <a:cs typeface="Anton"/>
                <a:sym typeface="Anton"/>
              </a:rPr>
              <a:t>EDA Continued…</a:t>
            </a:r>
            <a:endParaRPr sz="4800"/>
          </a:p>
        </p:txBody>
      </p:sp>
      <p:pic>
        <p:nvPicPr>
          <p:cNvPr id="239" name="Google Shape;239;p20"/>
          <p:cNvPicPr preferRelativeResize="0"/>
          <p:nvPr/>
        </p:nvPicPr>
        <p:blipFill>
          <a:blip r:embed="rId3">
            <a:alphaModFix/>
          </a:blip>
          <a:stretch>
            <a:fillRect/>
          </a:stretch>
        </p:blipFill>
        <p:spPr>
          <a:xfrm>
            <a:off x="21620" y="-7"/>
            <a:ext cx="9100775" cy="4950100"/>
          </a:xfrm>
          <a:prstGeom prst="rect">
            <a:avLst/>
          </a:prstGeom>
          <a:noFill/>
          <a:ln>
            <a:noFill/>
          </a:ln>
        </p:spPr>
      </p:pic>
      <p:pic>
        <p:nvPicPr>
          <p:cNvPr id="240" name="Google Shape;240;p20"/>
          <p:cNvPicPr preferRelativeResize="0"/>
          <p:nvPr/>
        </p:nvPicPr>
        <p:blipFill>
          <a:blip r:embed="rId4">
            <a:alphaModFix/>
          </a:blip>
          <a:stretch>
            <a:fillRect/>
          </a:stretch>
        </p:blipFill>
        <p:spPr>
          <a:xfrm>
            <a:off x="0" y="5172425"/>
            <a:ext cx="9100775" cy="5114575"/>
          </a:xfrm>
          <a:prstGeom prst="rect">
            <a:avLst/>
          </a:prstGeom>
          <a:noFill/>
          <a:ln>
            <a:noFill/>
          </a:ln>
        </p:spPr>
      </p:pic>
      <p:sp>
        <p:nvSpPr>
          <p:cNvPr id="241" name="Google Shape;241;p20"/>
          <p:cNvSpPr txBox="1"/>
          <p:nvPr/>
        </p:nvSpPr>
        <p:spPr>
          <a:xfrm>
            <a:off x="9450100" y="988050"/>
            <a:ext cx="8555100" cy="41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400">
                <a:solidFill>
                  <a:schemeClr val="dk1"/>
                </a:solidFill>
                <a:highlight>
                  <a:srgbClr val="FFFFFF"/>
                </a:highlight>
              </a:rPr>
              <a:t>Most Common Bigrams: [('go back', 50134), ('first time', 44208), ('food good', 41493), ('come back', 38685), ('really good', 36543), ('great food', 35663), ('happy hour', 34840), ('highly recommend', 31812), ('food great', 30288), ('good food', 29699)]</a:t>
            </a:r>
            <a:endParaRPr sz="2400">
              <a:solidFill>
                <a:schemeClr val="dk1"/>
              </a:solidFill>
              <a:highlight>
                <a:srgbClr val="FFFFFF"/>
              </a:highlight>
            </a:endParaRPr>
          </a:p>
          <a:p>
            <a:pPr indent="0" lvl="0" marL="0" rtl="0" algn="l">
              <a:lnSpc>
                <a:spcPct val="115000"/>
              </a:lnSpc>
              <a:spcBef>
                <a:spcPts val="0"/>
              </a:spcBef>
              <a:spcAft>
                <a:spcPts val="0"/>
              </a:spcAft>
              <a:buNone/>
            </a:pPr>
            <a:r>
              <a:rPr lang="en-US" sz="2400">
                <a:solidFill>
                  <a:schemeClr val="dk1"/>
                </a:solidFill>
                <a:highlight>
                  <a:srgbClr val="FFFFFF"/>
                </a:highlight>
              </a:rPr>
              <a:t>Most Common Trigrams: [('wait go back', 8055), ('cant wait go', 7612), ('cant go wrong', 6117), ('food great service', 6071), ('definitely go back', 5993), ('definitely come back', 5903), ('sweet potato fry', 5683), ('would go back', 5609), ('great food great', 5429), ('mac n cheese', 4906)]</a:t>
            </a:r>
            <a:endParaRPr sz="2400">
              <a:solidFill>
                <a:schemeClr val="dk1"/>
              </a:solidFill>
              <a:highlight>
                <a:srgbClr val="FFFFFF"/>
              </a:highlight>
            </a:endParaRPr>
          </a:p>
        </p:txBody>
      </p:sp>
      <p:sp>
        <p:nvSpPr>
          <p:cNvPr id="242" name="Google Shape;242;p20"/>
          <p:cNvSpPr txBox="1"/>
          <p:nvPr/>
        </p:nvSpPr>
        <p:spPr>
          <a:xfrm>
            <a:off x="9450100" y="6092763"/>
            <a:ext cx="8115000" cy="37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400">
                <a:solidFill>
                  <a:schemeClr val="dk1"/>
                </a:solidFill>
                <a:highlight>
                  <a:schemeClr val="lt1"/>
                </a:highlight>
              </a:rPr>
              <a:t>Most Common Bigrams in Tips: [('in the', 26547), ('of the', 20792), ('and the', 19807), ('on the', 18690), ('the best', 17724), ('for a', 17660), ('food and', 17203), ('for the', 15973), ('is a', 14960), ('is the', 14002)]</a:t>
            </a:r>
            <a:endParaRPr sz="2400">
              <a:solidFill>
                <a:schemeClr val="dk1"/>
              </a:solidFill>
              <a:highlight>
                <a:schemeClr val="lt1"/>
              </a:highlight>
            </a:endParaRPr>
          </a:p>
          <a:p>
            <a:pPr indent="0" lvl="0" marL="0" rtl="0" algn="l">
              <a:lnSpc>
                <a:spcPct val="115000"/>
              </a:lnSpc>
              <a:spcBef>
                <a:spcPts val="0"/>
              </a:spcBef>
              <a:spcAft>
                <a:spcPts val="0"/>
              </a:spcAft>
              <a:buNone/>
            </a:pPr>
            <a:r>
              <a:rPr lang="en-US" sz="2400">
                <a:solidFill>
                  <a:schemeClr val="dk1"/>
                </a:solidFill>
                <a:highlight>
                  <a:schemeClr val="lt1"/>
                </a:highlight>
              </a:rPr>
              <a:t>Most Common Trigrams in Tips: [('This place is', 6884), ('Great food and', 4681), ('of the best', 3886), ('is the best', 3421), ('The food is', 3085), ('Great place to', 2897), ('the food is', 2812), ('I love this', 2768), ('one of the', 2467), ('One of the', 2451)]</a:t>
            </a:r>
            <a:endParaRPr sz="2400">
              <a:solidFill>
                <a:schemeClr val="dk1"/>
              </a:solidFill>
              <a:highlight>
                <a:schemeClr val="lt1"/>
              </a:highligh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9B6A3"/>
        </a:solidFill>
      </p:bgPr>
    </p:bg>
    <p:spTree>
      <p:nvGrpSpPr>
        <p:cNvPr id="246" name="Shape 246"/>
        <p:cNvGrpSpPr/>
        <p:nvPr/>
      </p:nvGrpSpPr>
      <p:grpSpPr>
        <a:xfrm>
          <a:off x="0" y="0"/>
          <a:ext cx="0" cy="0"/>
          <a:chOff x="0" y="0"/>
          <a:chExt cx="0" cy="0"/>
        </a:xfrm>
      </p:grpSpPr>
      <p:grpSp>
        <p:nvGrpSpPr>
          <p:cNvPr id="247" name="Google Shape;247;p21"/>
          <p:cNvGrpSpPr/>
          <p:nvPr/>
        </p:nvGrpSpPr>
        <p:grpSpPr>
          <a:xfrm>
            <a:off x="-1747509" y="7368946"/>
            <a:ext cx="6075397" cy="5836152"/>
            <a:chOff x="0" y="0"/>
            <a:chExt cx="1107255" cy="1063652"/>
          </a:xfrm>
        </p:grpSpPr>
        <p:sp>
          <p:nvSpPr>
            <p:cNvPr id="248" name="Google Shape;248;p21"/>
            <p:cNvSpPr/>
            <p:nvPr/>
          </p:nvSpPr>
          <p:spPr>
            <a:xfrm>
              <a:off x="0" y="0"/>
              <a:ext cx="1107255" cy="1063652"/>
            </a:xfrm>
            <a:custGeom>
              <a:rect b="b" l="l" r="r" t="t"/>
              <a:pathLst>
                <a:path extrusionOk="0" h="1063652" w="1107255">
                  <a:moveTo>
                    <a:pt x="553628" y="0"/>
                  </a:moveTo>
                  <a:cubicBezTo>
                    <a:pt x="247868" y="0"/>
                    <a:pt x="0" y="238107"/>
                    <a:pt x="0" y="531826"/>
                  </a:cubicBezTo>
                  <a:cubicBezTo>
                    <a:pt x="0" y="825545"/>
                    <a:pt x="247868" y="1063652"/>
                    <a:pt x="553628" y="1063652"/>
                  </a:cubicBezTo>
                  <a:cubicBezTo>
                    <a:pt x="859388" y="1063652"/>
                    <a:pt x="1107255" y="825545"/>
                    <a:pt x="1107255" y="531826"/>
                  </a:cubicBezTo>
                  <a:cubicBezTo>
                    <a:pt x="1107255" y="238107"/>
                    <a:pt x="859388" y="0"/>
                    <a:pt x="553628" y="0"/>
                  </a:cubicBezTo>
                  <a:close/>
                </a:path>
              </a:pathLst>
            </a:custGeom>
            <a:solidFill>
              <a:srgbClr val="6687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21"/>
            <p:cNvSpPr txBox="1"/>
            <p:nvPr/>
          </p:nvSpPr>
          <p:spPr>
            <a:xfrm>
              <a:off x="103805" y="71142"/>
              <a:ext cx="899700" cy="8928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50" name="Google Shape;250;p21"/>
          <p:cNvGrpSpPr/>
          <p:nvPr/>
        </p:nvGrpSpPr>
        <p:grpSpPr>
          <a:xfrm>
            <a:off x="15014295" y="-1097762"/>
            <a:ext cx="3573444" cy="3432724"/>
            <a:chOff x="0" y="0"/>
            <a:chExt cx="1107255" cy="1063652"/>
          </a:xfrm>
        </p:grpSpPr>
        <p:sp>
          <p:nvSpPr>
            <p:cNvPr id="251" name="Google Shape;251;p21"/>
            <p:cNvSpPr/>
            <p:nvPr/>
          </p:nvSpPr>
          <p:spPr>
            <a:xfrm>
              <a:off x="0" y="0"/>
              <a:ext cx="1107255" cy="1063652"/>
            </a:xfrm>
            <a:custGeom>
              <a:rect b="b" l="l" r="r" t="t"/>
              <a:pathLst>
                <a:path extrusionOk="0" h="1063652" w="1107255">
                  <a:moveTo>
                    <a:pt x="553628" y="0"/>
                  </a:moveTo>
                  <a:cubicBezTo>
                    <a:pt x="247868" y="0"/>
                    <a:pt x="0" y="238107"/>
                    <a:pt x="0" y="531826"/>
                  </a:cubicBezTo>
                  <a:cubicBezTo>
                    <a:pt x="0" y="825545"/>
                    <a:pt x="247868" y="1063652"/>
                    <a:pt x="553628" y="1063652"/>
                  </a:cubicBezTo>
                  <a:cubicBezTo>
                    <a:pt x="859388" y="1063652"/>
                    <a:pt x="1107255" y="825545"/>
                    <a:pt x="1107255" y="531826"/>
                  </a:cubicBezTo>
                  <a:cubicBezTo>
                    <a:pt x="1107255" y="238107"/>
                    <a:pt x="859388" y="0"/>
                    <a:pt x="553628" y="0"/>
                  </a:cubicBezTo>
                  <a:close/>
                </a:path>
              </a:pathLst>
            </a:custGeom>
            <a:solidFill>
              <a:srgbClr val="6687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21"/>
            <p:cNvSpPr txBox="1"/>
            <p:nvPr/>
          </p:nvSpPr>
          <p:spPr>
            <a:xfrm>
              <a:off x="103805" y="71142"/>
              <a:ext cx="899700" cy="8928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53" name="Google Shape;253;p21"/>
          <p:cNvSpPr txBox="1"/>
          <p:nvPr/>
        </p:nvSpPr>
        <p:spPr>
          <a:xfrm>
            <a:off x="14309706" y="249150"/>
            <a:ext cx="3978300" cy="738900"/>
          </a:xfrm>
          <a:prstGeom prst="rect">
            <a:avLst/>
          </a:prstGeom>
          <a:noFill/>
          <a:ln>
            <a:noFill/>
          </a:ln>
        </p:spPr>
        <p:txBody>
          <a:bodyPr anchorCtr="0" anchor="t" bIns="0" lIns="0" spcFirstLastPara="1" rIns="0" wrap="square" tIns="0">
            <a:spAutoFit/>
          </a:bodyPr>
          <a:lstStyle/>
          <a:p>
            <a:pPr indent="0" lvl="0" marL="0" marR="0" rtl="0" algn="l">
              <a:lnSpc>
                <a:spcPct val="110998"/>
              </a:lnSpc>
              <a:spcBef>
                <a:spcPts val="0"/>
              </a:spcBef>
              <a:spcAft>
                <a:spcPts val="0"/>
              </a:spcAft>
              <a:buNone/>
            </a:pPr>
            <a:r>
              <a:rPr lang="en-US" sz="4800">
                <a:solidFill>
                  <a:srgbClr val="FFFFFF"/>
                </a:solidFill>
                <a:latin typeface="Anton"/>
                <a:ea typeface="Anton"/>
                <a:cs typeface="Anton"/>
                <a:sym typeface="Anton"/>
              </a:rPr>
              <a:t>EDA Continued…</a:t>
            </a:r>
            <a:endParaRPr sz="4800"/>
          </a:p>
        </p:txBody>
      </p:sp>
      <p:pic>
        <p:nvPicPr>
          <p:cNvPr id="254" name="Google Shape;254;p21"/>
          <p:cNvPicPr preferRelativeResize="0"/>
          <p:nvPr/>
        </p:nvPicPr>
        <p:blipFill>
          <a:blip r:embed="rId3">
            <a:alphaModFix/>
          </a:blip>
          <a:stretch>
            <a:fillRect/>
          </a:stretch>
        </p:blipFill>
        <p:spPr>
          <a:xfrm>
            <a:off x="226000" y="249151"/>
            <a:ext cx="9296225" cy="5620825"/>
          </a:xfrm>
          <a:prstGeom prst="rect">
            <a:avLst/>
          </a:prstGeom>
          <a:noFill/>
          <a:ln>
            <a:noFill/>
          </a:ln>
        </p:spPr>
      </p:pic>
      <p:pic>
        <p:nvPicPr>
          <p:cNvPr id="255" name="Google Shape;255;p21"/>
          <p:cNvPicPr preferRelativeResize="0"/>
          <p:nvPr/>
        </p:nvPicPr>
        <p:blipFill>
          <a:blip r:embed="rId4">
            <a:alphaModFix/>
          </a:blip>
          <a:stretch>
            <a:fillRect/>
          </a:stretch>
        </p:blipFill>
        <p:spPr>
          <a:xfrm>
            <a:off x="9661725" y="3917202"/>
            <a:ext cx="8463600" cy="6102450"/>
          </a:xfrm>
          <a:prstGeom prst="rect">
            <a:avLst/>
          </a:prstGeom>
          <a:noFill/>
          <a:ln>
            <a:noFill/>
          </a:ln>
        </p:spPr>
      </p:pic>
      <p:sp>
        <p:nvSpPr>
          <p:cNvPr id="256" name="Google Shape;256;p21"/>
          <p:cNvSpPr txBox="1"/>
          <p:nvPr/>
        </p:nvSpPr>
        <p:spPr>
          <a:xfrm>
            <a:off x="10710625" y="1630500"/>
            <a:ext cx="6793500" cy="1569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3000">
                <a:solidFill>
                  <a:schemeClr val="lt1"/>
                </a:solidFill>
              </a:rPr>
              <a:t>1-Star Reviews:</a:t>
            </a:r>
            <a:r>
              <a:rPr lang="en-US" sz="3000">
                <a:solidFill>
                  <a:schemeClr val="lt1"/>
                </a:solidFill>
              </a:rPr>
              <a:t> </a:t>
            </a:r>
            <a:r>
              <a:rPr lang="en-US" sz="3000">
                <a:solidFill>
                  <a:schemeClr val="lt1"/>
                </a:solidFill>
              </a:rPr>
              <a:t>reveal complaints about food, service, delays, and overall experience.</a:t>
            </a:r>
            <a:endParaRPr sz="3000">
              <a:solidFill>
                <a:schemeClr val="lt1"/>
              </a:solidFill>
            </a:endParaRPr>
          </a:p>
        </p:txBody>
      </p:sp>
      <p:sp>
        <p:nvSpPr>
          <p:cNvPr id="257" name="Google Shape;257;p21"/>
          <p:cNvSpPr txBox="1"/>
          <p:nvPr/>
        </p:nvSpPr>
        <p:spPr>
          <a:xfrm>
            <a:off x="1087188" y="6788475"/>
            <a:ext cx="6969600" cy="2031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3000">
                <a:solidFill>
                  <a:schemeClr val="lt1"/>
                </a:solidFill>
              </a:rPr>
              <a:t>5-Star Reviews:</a:t>
            </a:r>
            <a:r>
              <a:rPr lang="en-US" sz="3000">
                <a:solidFill>
                  <a:schemeClr val="lt1"/>
                </a:solidFill>
              </a:rPr>
              <a:t> highlight praise for "food," "great," "delicious," "service," and "good," reflecting excellent dining experiences.</a:t>
            </a:r>
            <a:endParaRPr sz="3000">
              <a:solidFill>
                <a:schemeClr val="lt1"/>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